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0" r:id="rId2"/>
    <p:sldId id="303" r:id="rId3"/>
    <p:sldId id="304" r:id="rId4"/>
    <p:sldId id="307" r:id="rId5"/>
    <p:sldId id="309" r:id="rId6"/>
    <p:sldId id="310" r:id="rId7"/>
    <p:sldId id="311" r:id="rId8"/>
    <p:sldId id="274" r:id="rId9"/>
    <p:sldId id="258" r:id="rId10"/>
    <p:sldId id="259" r:id="rId11"/>
    <p:sldId id="271" r:id="rId12"/>
    <p:sldId id="261" r:id="rId13"/>
    <p:sldId id="262" r:id="rId14"/>
    <p:sldId id="263" r:id="rId15"/>
    <p:sldId id="270" r:id="rId16"/>
    <p:sldId id="266" r:id="rId17"/>
    <p:sldId id="268" r:id="rId18"/>
    <p:sldId id="272" r:id="rId19"/>
    <p:sldId id="273" r:id="rId20"/>
    <p:sldId id="302" r:id="rId21"/>
    <p:sldId id="276" r:id="rId22"/>
    <p:sldId id="299" r:id="rId23"/>
  </p:sldIdLst>
  <p:sldSz cx="9144000" cy="6858000" type="screen4x3"/>
  <p:notesSz cx="7053263" cy="93091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4237" autoAdjust="0"/>
  </p:normalViewPr>
  <p:slideViewPr>
    <p:cSldViewPr>
      <p:cViewPr>
        <p:scale>
          <a:sx n="100" d="100"/>
          <a:sy n="100" d="100"/>
        </p:scale>
        <p:origin x="-1152" y="11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31DA1C-1A7D-4FB4-A139-0603128632FA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760867-55B6-4A5E-9988-A61F832EC51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760867-55B6-4A5E-9988-A61F832EC512}" type="slidenum">
              <a:rPr lang="es-MX" smtClean="0"/>
              <a:pPr>
                <a:defRPr/>
              </a:pPr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altLang="es-MX"/>
              <a:t>Uso  exclusivo para trapear </a:t>
            </a:r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18CB62-582E-4CC1-BEEA-E4498C6D010F}" type="slidenum">
              <a:rPr lang="es-MX" altLang="es-MX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MX" altLang="es-MX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  <p:sp>
        <p:nvSpPr>
          <p:cNvPr id="18436" name="3 Marcador de número de diapositiva"/>
          <p:cNvSpPr txBox="1">
            <a:spLocks noGrp="1"/>
          </p:cNvSpPr>
          <p:nvPr/>
        </p:nvSpPr>
        <p:spPr bwMode="auto">
          <a:xfrm>
            <a:off x="3995738" y="8842375"/>
            <a:ext cx="305593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97" tIns="46749" rIns="93497" bIns="46749" anchor="b"/>
          <a:lstStyle/>
          <a:p>
            <a:pPr algn="r"/>
            <a:fld id="{E5A313F2-C0A2-4274-A695-92433B12DC69}" type="slidenum">
              <a:rPr lang="en-US" altLang="es-MX" sz="1200">
                <a:latin typeface="Calibri" pitchFamily="34" charset="0"/>
              </a:rPr>
              <a:pPr algn="r"/>
              <a:t>13</a:t>
            </a:fld>
            <a:endParaRPr lang="en-US" altLang="es-MX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  <p:sp>
        <p:nvSpPr>
          <p:cNvPr id="19460" name="3 Marcador de número de diapositiva"/>
          <p:cNvSpPr txBox="1">
            <a:spLocks noGrp="1"/>
          </p:cNvSpPr>
          <p:nvPr/>
        </p:nvSpPr>
        <p:spPr bwMode="auto">
          <a:xfrm>
            <a:off x="3995738" y="8842375"/>
            <a:ext cx="305593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97" tIns="46749" rIns="93497" bIns="46749" anchor="b"/>
          <a:lstStyle/>
          <a:p>
            <a:pPr algn="r"/>
            <a:fld id="{9F9DB8FC-3194-44B4-A8A3-F7BB8259DB49}" type="slidenum">
              <a:rPr lang="en-US" altLang="es-MX" sz="1200">
                <a:latin typeface="Calibri" pitchFamily="34" charset="0"/>
              </a:rPr>
              <a:pPr algn="r"/>
              <a:t>14</a:t>
            </a:fld>
            <a:endParaRPr lang="en-US" altLang="es-MX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  <p:sp>
        <p:nvSpPr>
          <p:cNvPr id="20484" name="3 Marcador de número de diapositiva"/>
          <p:cNvSpPr txBox="1">
            <a:spLocks noGrp="1"/>
          </p:cNvSpPr>
          <p:nvPr/>
        </p:nvSpPr>
        <p:spPr bwMode="auto">
          <a:xfrm>
            <a:off x="3995738" y="8842375"/>
            <a:ext cx="305593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97" tIns="46749" rIns="93497" bIns="46749" anchor="b"/>
          <a:lstStyle/>
          <a:p>
            <a:pPr algn="r"/>
            <a:fld id="{150DD960-31DE-400D-AD0B-F34C871AD6E9}" type="slidenum">
              <a:rPr lang="en-US" altLang="es-MX" sz="1200">
                <a:latin typeface="Calibri" pitchFamily="34" charset="0"/>
              </a:rPr>
              <a:pPr algn="r"/>
              <a:t>15</a:t>
            </a:fld>
            <a:endParaRPr lang="en-US" altLang="es-MX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B3429-4056-4245-904C-76A97C2519A0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1A8C5-EB0D-46FA-B25D-B8A8F186998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AB7D0-5797-4DDC-A8B4-BBBE356B3C19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CA0B6-61BD-4937-BA1C-413B23AEBC8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BC19E-5CEE-494D-BCC7-23A71BFA798D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8DA97-6468-48C9-A6A8-F7240201051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EC18-9201-4D1E-8074-8D2B01EB26F6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64998-529F-4B04-915D-E4B636AF88F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DF69C-D35B-41BE-BE57-0FDC904015B8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F13A-97B2-40CC-8EDF-AF6AEC9D25F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A661C-39CD-47CE-8CDD-217565C32F47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1C3B3-01E7-4986-AE08-36A5D1BB619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0457D-68E7-4C25-929E-86BAC7332919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5A852-A83D-4D1F-A4DC-E278E201CB5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ABE7-36EC-4D51-9110-D019B0FE540E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D871-3F25-4915-B7BF-DED024941A7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2FA44-3024-430B-A723-4DC00334F666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D7773-31FD-4C54-A3A6-FC1EB0A173A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F375-2DEE-4EDE-9CA4-BF5033D5B1EA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779AA-8F5C-4A3D-B3F3-B9141DF77E4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42710-0071-45BC-9AB1-7C55408B11DB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12A2-BE89-4128-A75D-03767234195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MX" alt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MX" alt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CEE84A-ECDA-48B8-8296-A1654434E687}" type="datetimeFigureOut">
              <a:rPr lang="es-MX"/>
              <a:pPr>
                <a:defRPr/>
              </a:pPr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1B009D-1C76-4F77-9EC7-A1CA8E2649E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 /><Relationship Id="rId13" Type="http://schemas.openxmlformats.org/officeDocument/2006/relationships/image" Target="../media/image10.png" /><Relationship Id="rId3" Type="http://schemas.openxmlformats.org/officeDocument/2006/relationships/image" Target="../media/image2.png" /><Relationship Id="rId7" Type="http://schemas.openxmlformats.org/officeDocument/2006/relationships/image" Target="../media/image4.png" /><Relationship Id="rId12" Type="http://schemas.openxmlformats.org/officeDocument/2006/relationships/image" Target="../media/image9.png" /><Relationship Id="rId2" Type="http://schemas.openxmlformats.org/officeDocument/2006/relationships/image" Target="../media/image1.png" /><Relationship Id="rId16" Type="http://schemas.microsoft.com/office/2007/relationships/hdphoto" Target="../media/hdphoto3.wdp" /><Relationship Id="rId1" Type="http://schemas.openxmlformats.org/officeDocument/2006/relationships/slideLayout" Target="../slideLayouts/slideLayout7.xml" /><Relationship Id="rId6" Type="http://schemas.microsoft.com/office/2007/relationships/hdphoto" Target="../media/hdphoto2.wdp" /><Relationship Id="rId11" Type="http://schemas.openxmlformats.org/officeDocument/2006/relationships/image" Target="../media/image8.png" /><Relationship Id="rId5" Type="http://schemas.openxmlformats.org/officeDocument/2006/relationships/image" Target="../media/image3.png" /><Relationship Id="rId15" Type="http://schemas.openxmlformats.org/officeDocument/2006/relationships/image" Target="../media/image12.png" /><Relationship Id="rId10" Type="http://schemas.openxmlformats.org/officeDocument/2006/relationships/image" Target="../media/image7.png" /><Relationship Id="rId4" Type="http://schemas.microsoft.com/office/2007/relationships/hdphoto" Target="../media/hdphoto1.wdp" /><Relationship Id="rId9" Type="http://schemas.openxmlformats.org/officeDocument/2006/relationships/image" Target="../media/image6.png" /><Relationship Id="rId14" Type="http://schemas.openxmlformats.org/officeDocument/2006/relationships/image" Target="../media/image11.emf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1.jpeg" /><Relationship Id="rId4" Type="http://schemas.openxmlformats.org/officeDocument/2006/relationships/image" Target="../media/image20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3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5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7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9.jpeg" /><Relationship Id="rId4" Type="http://schemas.openxmlformats.org/officeDocument/2006/relationships/image" Target="../media/image28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1.jpeg" /><Relationship Id="rId4" Type="http://schemas.openxmlformats.org/officeDocument/2006/relationships/image" Target="../media/image20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3.png" /><Relationship Id="rId4" Type="http://schemas.openxmlformats.org/officeDocument/2006/relationships/image" Target="../media/image32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 /><Relationship Id="rId3" Type="http://schemas.openxmlformats.org/officeDocument/2006/relationships/image" Target="../media/image32.png" /><Relationship Id="rId7" Type="http://schemas.openxmlformats.org/officeDocument/2006/relationships/hyperlink" Target="http://www.google.com.mx/url?sa=i&amp;rct=j&amp;q=sanytol+desinfectante&amp;source=images&amp;cd=&amp;cad=rja&amp;docid=NNumWIQk4N73eM&amp;tbnid=RvFqc_n14b01yM:&amp;ved=0CAUQjRw&amp;url=http://www.avlis.pt/page11.aspx&amp;ei=gL4ZUa6iDNS62gXx_ICYDw&amp;psig=AFQjCNEfLYRHmKUcfg7_mN2J6NuC-apZIQ&amp;ust=1360727841366539" TargetMode="Externa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4.jpeg" /><Relationship Id="rId5" Type="http://schemas.openxmlformats.org/officeDocument/2006/relationships/hyperlink" Target="http://www.google.com.mx/url?sa=i&amp;rct=j&amp;q=lysol+ba%C3%B1os&amp;source=images&amp;cd=&amp;cad=rja&amp;docid=zV8Pm3JDlIAlBM&amp;tbnid=BEiz1Jqa2m_2aM:&amp;ved=0CAUQjRw&amp;url=http://www.lysol.com.mx/lysol_productos_bano.html&amp;ei=Bb0ZUderNufT2QWNi4Fg&amp;bvm=bv.42261806,d.b2I&amp;psig=AFQjCNHd9QWYEu2-PWM5zvLu2XileZCXkw&amp;ust=1360727679695352" TargetMode="External" /><Relationship Id="rId4" Type="http://schemas.openxmlformats.org/officeDocument/2006/relationships/image" Target="../media/image20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7.jpe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9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1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3.jpe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 /><Relationship Id="rId13" Type="http://schemas.openxmlformats.org/officeDocument/2006/relationships/image" Target="../media/image52.jpeg" /><Relationship Id="rId18" Type="http://schemas.openxmlformats.org/officeDocument/2006/relationships/image" Target="../media/image29.jpeg" /><Relationship Id="rId26" Type="http://schemas.openxmlformats.org/officeDocument/2006/relationships/image" Target="../media/image37.jpeg" /><Relationship Id="rId3" Type="http://schemas.openxmlformats.org/officeDocument/2006/relationships/image" Target="../media/image45.png" /><Relationship Id="rId21" Type="http://schemas.openxmlformats.org/officeDocument/2006/relationships/image" Target="../media/image39.jpeg" /><Relationship Id="rId7" Type="http://schemas.openxmlformats.org/officeDocument/2006/relationships/image" Target="../media/image47.jpeg" /><Relationship Id="rId12" Type="http://schemas.openxmlformats.org/officeDocument/2006/relationships/image" Target="../media/image51.png" /><Relationship Id="rId17" Type="http://schemas.openxmlformats.org/officeDocument/2006/relationships/image" Target="../media/image27.jpeg" /><Relationship Id="rId25" Type="http://schemas.openxmlformats.org/officeDocument/2006/relationships/image" Target="../media/image43.jpeg" /><Relationship Id="rId2" Type="http://schemas.openxmlformats.org/officeDocument/2006/relationships/image" Target="../media/image44.png" /><Relationship Id="rId16" Type="http://schemas.openxmlformats.org/officeDocument/2006/relationships/image" Target="../media/image25.jpeg" /><Relationship Id="rId20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5.wdp" /><Relationship Id="rId11" Type="http://schemas.openxmlformats.org/officeDocument/2006/relationships/image" Target="../media/image50.png" /><Relationship Id="rId24" Type="http://schemas.openxmlformats.org/officeDocument/2006/relationships/image" Target="../media/image42.jpeg" /><Relationship Id="rId5" Type="http://schemas.openxmlformats.org/officeDocument/2006/relationships/image" Target="../media/image46.png" /><Relationship Id="rId15" Type="http://schemas.openxmlformats.org/officeDocument/2006/relationships/image" Target="../media/image23.jpeg" /><Relationship Id="rId23" Type="http://schemas.openxmlformats.org/officeDocument/2006/relationships/image" Target="../media/image41.jpeg" /><Relationship Id="rId10" Type="http://schemas.openxmlformats.org/officeDocument/2006/relationships/image" Target="../media/image49.jpeg" /><Relationship Id="rId19" Type="http://schemas.openxmlformats.org/officeDocument/2006/relationships/image" Target="../media/image31.jpeg" /><Relationship Id="rId4" Type="http://schemas.microsoft.com/office/2007/relationships/hdphoto" Target="../media/hdphoto4.wdp" /><Relationship Id="rId9" Type="http://schemas.microsoft.com/office/2007/relationships/hdphoto" Target="../media/hdphoto6.wdp" /><Relationship Id="rId14" Type="http://schemas.openxmlformats.org/officeDocument/2006/relationships/image" Target="../media/image21.jpeg" /><Relationship Id="rId22" Type="http://schemas.openxmlformats.org/officeDocument/2006/relationships/image" Target="../media/image40.jpe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 /><Relationship Id="rId2" Type="http://schemas.openxmlformats.org/officeDocument/2006/relationships/image" Target="../media/image5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82" y="4953000"/>
            <a:ext cx="915288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37966" y1="92750" x2="37966" y2="92750"/>
                        <a14:backgroundMark x1="43729" y1="91500" x2="43729" y2="91500"/>
                        <a14:backgroundMark x1="43729" y1="89750" x2="43729" y2="89750"/>
                        <a14:backgroundMark x1="48814" y1="90000" x2="48814" y2="9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746902"/>
            <a:ext cx="28098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7079" y="577191"/>
            <a:ext cx="8640960" cy="236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800"/>
              </a:lnSpc>
            </a:pPr>
            <a:r>
              <a:rPr lang="es-MX" sz="115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604020202020204" pitchFamily="34" charset="0"/>
              </a:rPr>
              <a:t>HOGARES</a:t>
            </a:r>
            <a:r>
              <a:rPr lang="es-MX" sz="8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604020202020204" pitchFamily="34" charset="0"/>
              </a:rPr>
              <a:t> </a:t>
            </a:r>
            <a:r>
              <a:rPr lang="es-MX" sz="8800" b="1" spc="300" dirty="0">
                <a:solidFill>
                  <a:srgbClr val="35732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ECOLÓGICOS</a:t>
            </a:r>
            <a:endParaRPr lang="es-MX" sz="8000" b="1" spc="300" dirty="0">
              <a:solidFill>
                <a:srgbClr val="35732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6789019-A542-4AA3-B546-C04526D888C9}"/>
              </a:ext>
            </a:extLst>
          </p:cNvPr>
          <p:cNvGrpSpPr/>
          <p:nvPr/>
        </p:nvGrpSpPr>
        <p:grpSpPr>
          <a:xfrm>
            <a:off x="2889749" y="4077072"/>
            <a:ext cx="6048672" cy="1537280"/>
            <a:chOff x="2776421" y="3919012"/>
            <a:chExt cx="6260075" cy="1623332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0305CC9F-5E2B-4D57-9DEE-BBB508901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17778" y1="32765" x2="17778" y2="32765"/>
                          <a14:foregroundMark x1="43333" y1="31741" x2="43333" y2="31741"/>
                          <a14:foregroundMark x1="73889" y1="31741" x2="73889" y2="31741"/>
                          <a14:foregroundMark x1="62222" y1="32765" x2="62222" y2="32765"/>
                          <a14:foregroundMark x1="45556" y1="32765" x2="45556" y2="32765"/>
                          <a14:foregroundMark x1="33889" y1="33447" x2="28889" y2="34130"/>
                          <a14:foregroundMark x1="20000" y1="32765" x2="12222" y2="32765"/>
                          <a14:foregroundMark x1="7222" y1="32765" x2="7222" y2="32765"/>
                          <a14:foregroundMark x1="32778" y1="91468" x2="32778" y2="91468"/>
                          <a14:foregroundMark x1="58333" y1="88055" x2="58333" y2="88055"/>
                          <a14:foregroundMark x1="65000" y1="88055" x2="65000" y2="88055"/>
                          <a14:foregroundMark x1="75000" y1="88055" x2="81667" y2="87372"/>
                          <a14:foregroundMark x1="85000" y1="86689" x2="85000" y2="866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6421" y="4280334"/>
              <a:ext cx="788810" cy="1262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55F5BA5F-4BDB-47FA-85EA-FA4CB74BA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617" y="3944616"/>
              <a:ext cx="589164" cy="1549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7">
              <a:extLst>
                <a:ext uri="{FF2B5EF4-FFF2-40B4-BE49-F238E27FC236}">
                  <a16:creationId xmlns:a16="http://schemas.microsoft.com/office/drawing/2014/main" id="{2894C3D7-6AD6-4FCD-A0B0-644778D95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1995" y="3919012"/>
              <a:ext cx="589165" cy="1574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3CD310C-6084-4B16-A22A-C74E45EAD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47332" y="3935256"/>
              <a:ext cx="589164" cy="1549280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661D917A-16FB-42C5-B2B7-66150ED68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43303" y="3925697"/>
              <a:ext cx="589165" cy="154928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43CA071-9F91-416B-A73D-73A8EF4D6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45416" y="4132364"/>
              <a:ext cx="434874" cy="1354164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6DAD921-A5FF-493C-ABF5-F0AF7697C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27344" y="4222526"/>
              <a:ext cx="474089" cy="1262010"/>
            </a:xfrm>
            <a:prstGeom prst="rect">
              <a:avLst/>
            </a:prstGeom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5B87ED1C-6ECE-4DBA-91E5-7013CF823E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2411" y="3919012"/>
              <a:ext cx="589164" cy="1574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3F078812-14F4-4A5D-AB84-695B42A66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1575" y="4464023"/>
              <a:ext cx="746605" cy="103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9E784D8D-C7C4-4C53-AAF5-03C806AF9E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94843" l="0" r="100000">
                          <a14:backgroundMark x1="12651" y1="91704" x2="12651" y2="917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22"/>
            <a:stretch/>
          </p:blipFill>
          <p:spPr bwMode="auto">
            <a:xfrm>
              <a:off x="7394521" y="4255222"/>
              <a:ext cx="498754" cy="1262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BBCAB7D2-5F4E-439A-9976-70CFD9F8C2A1}"/>
              </a:ext>
            </a:extLst>
          </p:cNvPr>
          <p:cNvSpPr/>
          <p:nvPr/>
        </p:nvSpPr>
        <p:spPr>
          <a:xfrm rot="21097265">
            <a:off x="7186502" y="2568357"/>
            <a:ext cx="181852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600" b="1" dirty="0">
                <a:solidFill>
                  <a:srgbClr val="6399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stral" panose="03090702030407020403" pitchFamily="66" charset="0"/>
              </a:rPr>
              <a:t>2020</a:t>
            </a:r>
            <a:endParaRPr lang="es-ES" sz="6600" dirty="0">
              <a:solidFill>
                <a:srgbClr val="639939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" y="0"/>
            <a:ext cx="9132565" cy="683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394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80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6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4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887937" cy="608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848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56" descr="SA8TM Premium Detergente en Polvo para Ropa 1k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34643"/>
            <a:ext cx="2003938" cy="203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23850" y="188913"/>
            <a:ext cx="2895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SA8 DETERGENTE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EN POLVO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3589336" y="-27384"/>
            <a:ext cx="5554664" cy="3970318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Concentrado.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Poderoso limpiador de alta calidad que ofrece un desempeño efectivo sobre las manchas más difíciles.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Se puede utilizar tanto en ropa blanca como de color.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Tiene una combinación única de enzimas que se disuelven fácilmente para un lavado efectivo de la ropa.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No deteriora los tejidos.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Dermatológicamente probado.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No contiene fosfatos, cloro y ácidos abrasivos, por lo que es amigable con el medio ambiente.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Puede usarse a cualquier temperatura de agua en su lavadora.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El poder de limpieza a base de plantas y minerales.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Seguro y efectivo en todas las lavadoras, incluso las de alta eficiencia.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Reconocido por el programa Diseño para el Medio Ambiente (</a:t>
            </a:r>
            <a:r>
              <a:rPr lang="es-ES" sz="1400" b="1" dirty="0" err="1">
                <a:solidFill>
                  <a:srgbClr val="0070C0"/>
                </a:solidFill>
              </a:rPr>
              <a:t>DfE</a:t>
            </a:r>
            <a:r>
              <a:rPr lang="es-ES" sz="1400" b="1" dirty="0">
                <a:solidFill>
                  <a:srgbClr val="0070C0"/>
                </a:solidFill>
              </a:rPr>
              <a:t>) de la Agencia de Protección Ambiental de Estados Unidos (EPA).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Con certificación </a:t>
            </a:r>
            <a:r>
              <a:rPr lang="es-ES" sz="1400" b="1" dirty="0" err="1">
                <a:solidFill>
                  <a:srgbClr val="0070C0"/>
                </a:solidFill>
              </a:rPr>
              <a:t>Kosher</a:t>
            </a:r>
            <a:r>
              <a:rPr lang="es-ES" sz="1400" b="1" dirty="0">
                <a:solidFill>
                  <a:srgbClr val="0070C0"/>
                </a:solidFill>
              </a:rPr>
              <a:t>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Ahorra agua, energía y dinero.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57224" y="4561383"/>
            <a:ext cx="1983428" cy="307777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latin typeface="Calibri" pitchFamily="34" charset="0"/>
                <a:cs typeface="+mn-cs"/>
              </a:rPr>
              <a:t>Rinde 83 cargas de 2 </a:t>
            </a:r>
            <a:r>
              <a:rPr lang="es-MX" sz="1400" b="1" dirty="0" err="1">
                <a:latin typeface="Calibri" pitchFamily="34" charset="0"/>
                <a:cs typeface="+mn-cs"/>
              </a:rPr>
              <a:t>kgs</a:t>
            </a:r>
            <a:endParaRPr lang="es-MX" sz="1400" i="1" dirty="0">
              <a:latin typeface="Calibri" pitchFamily="34" charset="0"/>
              <a:cs typeface="+mn-cs"/>
            </a:endParaRPr>
          </a:p>
        </p:txBody>
      </p:sp>
      <p:sp>
        <p:nvSpPr>
          <p:cNvPr id="2055" name="32 CuadroTexto"/>
          <p:cNvSpPr txBox="1">
            <a:spLocks noChangeArrowheads="1"/>
          </p:cNvSpPr>
          <p:nvPr/>
        </p:nvSpPr>
        <p:spPr bwMode="auto">
          <a:xfrm>
            <a:off x="611560" y="5354052"/>
            <a:ext cx="33681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latin typeface="Calibri" pitchFamily="34" charset="0"/>
              </a:rPr>
              <a:t>1 SA8 detergente  =   10 bolsas de 1 kg</a:t>
            </a:r>
          </a:p>
          <a:p>
            <a:r>
              <a:rPr lang="es-MX" altLang="es-MX" sz="1400" b="1" dirty="0">
                <a:latin typeface="Calibri" pitchFamily="34" charset="0"/>
              </a:rPr>
              <a:t>                                  =   12.5 bolsas de 800 gr</a:t>
            </a:r>
          </a:p>
        </p:txBody>
      </p:sp>
      <p:sp>
        <p:nvSpPr>
          <p:cNvPr id="2056" name="AutoShape 52"/>
          <p:cNvSpPr>
            <a:spLocks noChangeArrowheads="1"/>
          </p:cNvSpPr>
          <p:nvPr/>
        </p:nvSpPr>
        <p:spPr bwMode="auto">
          <a:xfrm>
            <a:off x="1449292" y="3284984"/>
            <a:ext cx="890460" cy="648072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$ 361</a:t>
            </a:r>
          </a:p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1 kg</a:t>
            </a:r>
          </a:p>
        </p:txBody>
      </p:sp>
      <p:sp>
        <p:nvSpPr>
          <p:cNvPr id="2057" name="35 CuadroTexto"/>
          <p:cNvSpPr txBox="1">
            <a:spLocks noChangeArrowheads="1"/>
          </p:cNvSpPr>
          <p:nvPr/>
        </p:nvSpPr>
        <p:spPr bwMode="auto">
          <a:xfrm>
            <a:off x="5148064" y="5569495"/>
            <a:ext cx="21336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12.5 bolsas  x  $33 = $413</a:t>
            </a:r>
          </a:p>
        </p:txBody>
      </p:sp>
      <p:sp>
        <p:nvSpPr>
          <p:cNvPr id="2058" name="37 CuadroTexto"/>
          <p:cNvSpPr txBox="1">
            <a:spLocks noChangeArrowheads="1"/>
          </p:cNvSpPr>
          <p:nvPr/>
        </p:nvSpPr>
        <p:spPr bwMode="auto">
          <a:xfrm>
            <a:off x="5098380" y="4016097"/>
            <a:ext cx="19939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C0000"/>
                </a:solidFill>
                <a:latin typeface="Calibri" pitchFamily="34" charset="0"/>
              </a:rPr>
              <a:t>Costo por 800 gr = $33</a:t>
            </a:r>
            <a:endParaRPr lang="es-ES" altLang="es-MX" sz="120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2059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60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61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 dirty="0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 dirty="0">
              <a:latin typeface="Calibri" pitchFamily="34" charset="0"/>
            </a:endParaRPr>
          </a:p>
        </p:txBody>
      </p:sp>
      <p:pic>
        <p:nvPicPr>
          <p:cNvPr id="2073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72509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" name="48 Grupo"/>
          <p:cNvGrpSpPr/>
          <p:nvPr/>
        </p:nvGrpSpPr>
        <p:grpSpPr>
          <a:xfrm>
            <a:off x="4932040" y="4365104"/>
            <a:ext cx="3024336" cy="1152128"/>
            <a:chOff x="4932040" y="4600508"/>
            <a:chExt cx="3024336" cy="1152128"/>
          </a:xfrm>
        </p:grpSpPr>
        <p:sp>
          <p:nvSpPr>
            <p:cNvPr id="40" name="39 Rectángulo"/>
            <p:cNvSpPr/>
            <p:nvPr/>
          </p:nvSpPr>
          <p:spPr>
            <a:xfrm>
              <a:off x="7452320" y="4600508"/>
              <a:ext cx="432048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068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93790" y="4785495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76378" y="4785495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32040" y="4785495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25549" y="4785495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45 Rectángulo"/>
            <p:cNvSpPr/>
            <p:nvPr/>
          </p:nvSpPr>
          <p:spPr>
            <a:xfrm>
              <a:off x="5365842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7" name="46 Rectángulo"/>
            <p:cNvSpPr/>
            <p:nvPr/>
          </p:nvSpPr>
          <p:spPr>
            <a:xfrm>
              <a:off x="5725882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1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10913" y="4791380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93501" y="4791380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49163" y="4791380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53 Rectángulo"/>
            <p:cNvSpPr/>
            <p:nvPr/>
          </p:nvSpPr>
          <p:spPr>
            <a:xfrm>
              <a:off x="6101221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6482965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6" name="55 Rectángulo"/>
            <p:cNvSpPr/>
            <p:nvPr/>
          </p:nvSpPr>
          <p:spPr>
            <a:xfrm>
              <a:off x="6843005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7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93790" y="5289551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76378" y="5289551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32040" y="5289551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59 Rectángulo"/>
            <p:cNvSpPr/>
            <p:nvPr/>
          </p:nvSpPr>
          <p:spPr>
            <a:xfrm>
              <a:off x="4984098" y="5475456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1" name="60 Rectángulo"/>
            <p:cNvSpPr/>
            <p:nvPr/>
          </p:nvSpPr>
          <p:spPr>
            <a:xfrm>
              <a:off x="5365842" y="5475456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2" name="61 Rectángulo"/>
            <p:cNvSpPr/>
            <p:nvPr/>
          </p:nvSpPr>
          <p:spPr>
            <a:xfrm>
              <a:off x="5725882" y="5475456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63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10913" y="5295436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93501" y="5295436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49163" y="5295436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" name="65 Rectángulo"/>
            <p:cNvSpPr/>
            <p:nvPr/>
          </p:nvSpPr>
          <p:spPr>
            <a:xfrm>
              <a:off x="6101221" y="5481341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7" name="66 Rectángulo"/>
            <p:cNvSpPr/>
            <p:nvPr/>
          </p:nvSpPr>
          <p:spPr>
            <a:xfrm>
              <a:off x="6482965" y="5481341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8" name="67 Rectángulo"/>
            <p:cNvSpPr/>
            <p:nvPr/>
          </p:nvSpPr>
          <p:spPr>
            <a:xfrm>
              <a:off x="6843005" y="5481341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9" name="68 Rectángulo"/>
            <p:cNvSpPr/>
            <p:nvPr/>
          </p:nvSpPr>
          <p:spPr>
            <a:xfrm>
              <a:off x="7288354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4984098" y="4982252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8" name="47 Rectángulo"/>
            <p:cNvSpPr/>
            <p:nvPr/>
          </p:nvSpPr>
          <p:spPr>
            <a:xfrm>
              <a:off x="7380312" y="4653136"/>
              <a:ext cx="576064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30" descr="SA8 Blanqueador para Múltiples Tel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000108"/>
            <a:ext cx="2071702" cy="210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25438" y="223838"/>
            <a:ext cx="33829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SA8 BLANQUEADOR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PARA MÚLTIPLES TELAS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499992" y="-206771"/>
            <a:ext cx="4644007" cy="3323987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Concentrado.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0070C0"/>
                </a:solidFill>
                <a:cs typeface="Arial" pitchFamily="34" charset="0"/>
              </a:rPr>
              <a:t>Su 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poderoso desempeño ayuda a remover fuertes manchas de té, café, fruta, jugo y vino.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Puede emplearse para limpiar manchas difíciles de lavabos, teteras, cafeteras y superficies.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Poderosa fórmula concentrada sin cloro.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Se disuelve fácilmente en el agua.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Se puede utilizar en prendas blancas, negro y de color, incluso en telas delicadas.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Puede usarse a cualquier temperatura de agua en su lavadora.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Dermatológicamente probado.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1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42976" y="4506864"/>
            <a:ext cx="2002664" cy="307777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latin typeface="Calibri" pitchFamily="34" charset="0"/>
                <a:cs typeface="+mn-cs"/>
              </a:rPr>
              <a:t>Rinde 100 cargas de 2 kg</a:t>
            </a:r>
            <a:endParaRPr lang="es-MX" sz="1400" i="1" dirty="0">
              <a:latin typeface="Calibri" pitchFamily="34" charset="0"/>
              <a:cs typeface="+mn-cs"/>
            </a:endParaRPr>
          </a:p>
        </p:txBody>
      </p:sp>
      <p:sp>
        <p:nvSpPr>
          <p:cNvPr id="3081" name="32 CuadroTexto"/>
          <p:cNvSpPr txBox="1">
            <a:spLocks noChangeArrowheads="1"/>
          </p:cNvSpPr>
          <p:nvPr/>
        </p:nvSpPr>
        <p:spPr bwMode="auto">
          <a:xfrm>
            <a:off x="539552" y="5423804"/>
            <a:ext cx="41579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SA8 Blanqueador = 10 botellas blanqueador de 1 </a:t>
            </a:r>
            <a:r>
              <a:rPr lang="es-MX" altLang="es-MX" sz="1400" b="1" dirty="0" err="1">
                <a:latin typeface="Calibri" pitchFamily="34" charset="0"/>
              </a:rPr>
              <a:t>lt</a:t>
            </a:r>
            <a:endParaRPr lang="es-MX" altLang="es-MX" sz="1400" b="1" dirty="0">
              <a:latin typeface="Calibri" pitchFamily="34" charset="0"/>
            </a:endParaRPr>
          </a:p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                                 = 10.8 botellas de 925 ml</a:t>
            </a:r>
          </a:p>
        </p:txBody>
      </p:sp>
      <p:sp>
        <p:nvSpPr>
          <p:cNvPr id="3083" name="35 CuadroTexto"/>
          <p:cNvSpPr txBox="1">
            <a:spLocks noChangeArrowheads="1"/>
          </p:cNvSpPr>
          <p:nvPr/>
        </p:nvSpPr>
        <p:spPr bwMode="auto">
          <a:xfrm>
            <a:off x="5075238" y="5639247"/>
            <a:ext cx="2782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10.8 botellas x  $43.90 = $474</a:t>
            </a:r>
          </a:p>
        </p:txBody>
      </p:sp>
      <p:sp>
        <p:nvSpPr>
          <p:cNvPr id="3084" name="37 CuadroTexto"/>
          <p:cNvSpPr txBox="1">
            <a:spLocks noChangeArrowheads="1"/>
          </p:cNvSpPr>
          <p:nvPr/>
        </p:nvSpPr>
        <p:spPr bwMode="auto">
          <a:xfrm>
            <a:off x="5434014" y="3933056"/>
            <a:ext cx="19939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C0000"/>
                </a:solidFill>
                <a:latin typeface="Calibri" pitchFamily="34" charset="0"/>
              </a:rPr>
              <a:t>Costo por  925 ml  = $43.90</a:t>
            </a:r>
            <a:endParaRPr lang="es-ES" altLang="es-MX" sz="120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3085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086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087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3096" name="AutoShape 52"/>
          <p:cNvSpPr>
            <a:spLocks noChangeArrowheads="1"/>
          </p:cNvSpPr>
          <p:nvPr/>
        </p:nvSpPr>
        <p:spPr bwMode="auto">
          <a:xfrm>
            <a:off x="1785392" y="3212976"/>
            <a:ext cx="914400" cy="560526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$ 339</a:t>
            </a:r>
          </a:p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  1 kg</a:t>
            </a:r>
          </a:p>
          <a:p>
            <a:endParaRPr lang="es-ES" altLang="es-MX" sz="16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grpSp>
        <p:nvGrpSpPr>
          <p:cNvPr id="75" name="74 Grupo"/>
          <p:cNvGrpSpPr/>
          <p:nvPr/>
        </p:nvGrpSpPr>
        <p:grpSpPr>
          <a:xfrm>
            <a:off x="4777987" y="4355813"/>
            <a:ext cx="3826461" cy="936104"/>
            <a:chOff x="4777987" y="3717032"/>
            <a:chExt cx="3826461" cy="936104"/>
          </a:xfrm>
        </p:grpSpPr>
        <p:pic>
          <p:nvPicPr>
            <p:cNvPr id="17410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513802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3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477798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4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549806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5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585810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6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621814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7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657818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8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693822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29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729826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0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765830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2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4" cstate="print"/>
            <a:srcRect l="31696" t="7924" r="28683"/>
            <a:stretch>
              <a:fillRect/>
            </a:stretch>
          </p:blipFill>
          <p:spPr bwMode="auto">
            <a:xfrm>
              <a:off x="8018347" y="3960440"/>
              <a:ext cx="298069" cy="692696"/>
            </a:xfrm>
            <a:prstGeom prst="rect">
              <a:avLst/>
            </a:prstGeom>
            <a:noFill/>
          </p:spPr>
        </p:pic>
        <p:sp>
          <p:nvSpPr>
            <p:cNvPr id="33" name="32 Rectángulo"/>
            <p:cNvSpPr/>
            <p:nvPr/>
          </p:nvSpPr>
          <p:spPr>
            <a:xfrm>
              <a:off x="8244408" y="3717032"/>
              <a:ext cx="360040" cy="9361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38" name="37 Grupo"/>
            <p:cNvGrpSpPr/>
            <p:nvPr/>
          </p:nvGrpSpPr>
          <p:grpSpPr>
            <a:xfrm>
              <a:off x="4860032" y="4293096"/>
              <a:ext cx="144016" cy="144016"/>
              <a:chOff x="4860032" y="4293096"/>
              <a:chExt cx="144016" cy="144016"/>
            </a:xfrm>
          </p:grpSpPr>
          <p:sp>
            <p:nvSpPr>
              <p:cNvPr id="35" name="34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6" name="35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" name="36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9" name="38 Grupo"/>
            <p:cNvGrpSpPr/>
            <p:nvPr/>
          </p:nvGrpSpPr>
          <p:grpSpPr>
            <a:xfrm>
              <a:off x="5220072" y="4293096"/>
              <a:ext cx="144016" cy="144016"/>
              <a:chOff x="4860032" y="4293096"/>
              <a:chExt cx="144016" cy="144016"/>
            </a:xfrm>
          </p:grpSpPr>
          <p:sp>
            <p:nvSpPr>
              <p:cNvPr id="40" name="39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1" name="40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2" name="41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3" name="42 Grupo"/>
            <p:cNvGrpSpPr/>
            <p:nvPr/>
          </p:nvGrpSpPr>
          <p:grpSpPr>
            <a:xfrm>
              <a:off x="5580112" y="4293096"/>
              <a:ext cx="144016" cy="144016"/>
              <a:chOff x="4860032" y="4293096"/>
              <a:chExt cx="144016" cy="14401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6" name="45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7" name="46 Grupo"/>
            <p:cNvGrpSpPr/>
            <p:nvPr/>
          </p:nvGrpSpPr>
          <p:grpSpPr>
            <a:xfrm>
              <a:off x="5940152" y="4293096"/>
              <a:ext cx="144016" cy="144016"/>
              <a:chOff x="4860032" y="4293096"/>
              <a:chExt cx="144016" cy="144016"/>
            </a:xfrm>
          </p:grpSpPr>
          <p:sp>
            <p:nvSpPr>
              <p:cNvPr id="48" name="47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9" name="48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0" name="49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1" name="50 Grupo"/>
            <p:cNvGrpSpPr/>
            <p:nvPr/>
          </p:nvGrpSpPr>
          <p:grpSpPr>
            <a:xfrm>
              <a:off x="6300192" y="4293096"/>
              <a:ext cx="144016" cy="144016"/>
              <a:chOff x="4860032" y="4293096"/>
              <a:chExt cx="144016" cy="144016"/>
            </a:xfrm>
          </p:grpSpPr>
          <p:sp>
            <p:nvSpPr>
              <p:cNvPr id="52" name="51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3" name="52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4" name="53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5" name="54 Grupo"/>
            <p:cNvGrpSpPr/>
            <p:nvPr/>
          </p:nvGrpSpPr>
          <p:grpSpPr>
            <a:xfrm>
              <a:off x="6660232" y="4293096"/>
              <a:ext cx="144016" cy="144016"/>
              <a:chOff x="4860032" y="4293096"/>
              <a:chExt cx="144016" cy="144016"/>
            </a:xfrm>
          </p:grpSpPr>
          <p:sp>
            <p:nvSpPr>
              <p:cNvPr id="56" name="55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7" name="56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8" name="57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9" name="58 Grupo"/>
            <p:cNvGrpSpPr/>
            <p:nvPr/>
          </p:nvGrpSpPr>
          <p:grpSpPr>
            <a:xfrm>
              <a:off x="7020272" y="4293096"/>
              <a:ext cx="144016" cy="144016"/>
              <a:chOff x="4860032" y="4293096"/>
              <a:chExt cx="144016" cy="144016"/>
            </a:xfrm>
          </p:grpSpPr>
          <p:sp>
            <p:nvSpPr>
              <p:cNvPr id="60" name="59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61" name="60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62" name="61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3" name="62 Grupo"/>
            <p:cNvGrpSpPr/>
            <p:nvPr/>
          </p:nvGrpSpPr>
          <p:grpSpPr>
            <a:xfrm>
              <a:off x="7380312" y="4293096"/>
              <a:ext cx="144016" cy="144016"/>
              <a:chOff x="4860032" y="4293096"/>
              <a:chExt cx="144016" cy="144016"/>
            </a:xfrm>
          </p:grpSpPr>
          <p:sp>
            <p:nvSpPr>
              <p:cNvPr id="64" name="63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65" name="64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66" name="65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7" name="66 Grupo"/>
            <p:cNvGrpSpPr/>
            <p:nvPr/>
          </p:nvGrpSpPr>
          <p:grpSpPr>
            <a:xfrm>
              <a:off x="7740352" y="4293096"/>
              <a:ext cx="144016" cy="144016"/>
              <a:chOff x="4860032" y="4293096"/>
              <a:chExt cx="144016" cy="144016"/>
            </a:xfrm>
          </p:grpSpPr>
          <p:sp>
            <p:nvSpPr>
              <p:cNvPr id="68" name="67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69" name="68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70" name="69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71" name="70 Grupo"/>
            <p:cNvGrpSpPr/>
            <p:nvPr/>
          </p:nvGrpSpPr>
          <p:grpSpPr>
            <a:xfrm>
              <a:off x="8100392" y="4293096"/>
              <a:ext cx="144016" cy="144016"/>
              <a:chOff x="4860032" y="4293096"/>
              <a:chExt cx="144016" cy="144016"/>
            </a:xfrm>
          </p:grpSpPr>
          <p:sp>
            <p:nvSpPr>
              <p:cNvPr id="72" name="71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73" name="72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74" name="73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5" name="Picture 2" descr="SA8TM Suavizante Concentrado para Ropa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14356"/>
            <a:ext cx="2271705" cy="230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23850" y="29845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SA8 SUAVIZANTE PARA ROPA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355976" y="-109270"/>
            <a:ext cx="4744144" cy="3970318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Concentrado.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pitchFamily="34" charset="0"/>
              </a:rPr>
              <a:t>Suavizante con aroma floral que restaura la sensación de suavidad en la ropa.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Ayuda a conservar las fibras naturales de las telas, manteniendo la sensación 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esponjadita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 por mucho más tiempo.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Prolonga la vida de las prendas de color ya que acondiciona las fibras.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Alto desempeño gracias a su fórmula de viscosidad baja que se dispersa rápidamente y cubre las telas de forma uniforme en el enjuague.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Reduce la estática.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Hace más fácil el planchado de las telas al dejar menos arrugas.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No deja residuos en la ropa que puedan irritar la piel sensible.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Dermatológicamente probado.</a:t>
            </a:r>
            <a:endParaRPr lang="es-ES" sz="1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58863" y="4581128"/>
            <a:ext cx="2074799" cy="307777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latin typeface="Calibri" pitchFamily="34" charset="0"/>
                <a:cs typeface="+mn-cs"/>
              </a:rPr>
              <a:t>Rinde 100 cargas de 2 </a:t>
            </a:r>
            <a:r>
              <a:rPr lang="es-MX" sz="1400" b="1" dirty="0" err="1">
                <a:latin typeface="Calibri" pitchFamily="34" charset="0"/>
                <a:cs typeface="+mn-cs"/>
              </a:rPr>
              <a:t>kgs</a:t>
            </a:r>
            <a:endParaRPr lang="es-MX" sz="1400" i="1" dirty="0">
              <a:latin typeface="Calibri" pitchFamily="34" charset="0"/>
              <a:cs typeface="+mn-cs"/>
            </a:endParaRPr>
          </a:p>
        </p:txBody>
      </p:sp>
      <p:sp>
        <p:nvSpPr>
          <p:cNvPr id="4103" name="32 CuadroTexto"/>
          <p:cNvSpPr txBox="1">
            <a:spLocks noChangeArrowheads="1"/>
          </p:cNvSpPr>
          <p:nvPr/>
        </p:nvSpPr>
        <p:spPr bwMode="auto">
          <a:xfrm>
            <a:off x="684213" y="5570656"/>
            <a:ext cx="30489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SA8 Suavizante = 9 botellas de 1.4 </a:t>
            </a:r>
            <a:r>
              <a:rPr lang="es-MX" altLang="es-MX" sz="1400" b="1" dirty="0" err="1">
                <a:latin typeface="Calibri" pitchFamily="34" charset="0"/>
              </a:rPr>
              <a:t>lts</a:t>
            </a:r>
            <a:endParaRPr lang="es-MX" altLang="es-MX" sz="1400" b="1" dirty="0">
              <a:latin typeface="Calibri" pitchFamily="34" charset="0"/>
            </a:endParaRPr>
          </a:p>
        </p:txBody>
      </p:sp>
      <p:sp>
        <p:nvSpPr>
          <p:cNvPr id="4105" name="35 CuadroTexto"/>
          <p:cNvSpPr txBox="1">
            <a:spLocks noChangeArrowheads="1"/>
          </p:cNvSpPr>
          <p:nvPr/>
        </p:nvSpPr>
        <p:spPr bwMode="auto">
          <a:xfrm>
            <a:off x="5220072" y="5570458"/>
            <a:ext cx="22812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9 botellas x  $44.90  =  $404</a:t>
            </a:r>
          </a:p>
        </p:txBody>
      </p:sp>
      <p:sp>
        <p:nvSpPr>
          <p:cNvPr id="4106" name="37 CuadroTexto"/>
          <p:cNvSpPr txBox="1">
            <a:spLocks noChangeArrowheads="1"/>
          </p:cNvSpPr>
          <p:nvPr/>
        </p:nvSpPr>
        <p:spPr bwMode="auto">
          <a:xfrm>
            <a:off x="5064656" y="3996154"/>
            <a:ext cx="26756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C0000"/>
                </a:solidFill>
                <a:latin typeface="Calibri" pitchFamily="34" charset="0"/>
              </a:rPr>
              <a:t>Costo por 1.4 </a:t>
            </a:r>
            <a:r>
              <a:rPr lang="es-ES" altLang="es-MX" sz="1200" b="1" dirty="0" err="1">
                <a:solidFill>
                  <a:srgbClr val="CC0000"/>
                </a:solidFill>
                <a:latin typeface="Calibri" pitchFamily="34" charset="0"/>
              </a:rPr>
              <a:t>lts</a:t>
            </a:r>
            <a:r>
              <a:rPr lang="es-ES" altLang="es-MX" sz="1200" b="1" dirty="0">
                <a:solidFill>
                  <a:srgbClr val="CC0000"/>
                </a:solidFill>
                <a:latin typeface="Calibri" pitchFamily="34" charset="0"/>
              </a:rPr>
              <a:t>  =  $44.90 </a:t>
            </a:r>
            <a:endParaRPr lang="es-ES" altLang="es-MX" sz="120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4107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108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109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pic>
        <p:nvPicPr>
          <p:cNvPr id="4123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4" name="AutoShape 52"/>
          <p:cNvSpPr>
            <a:spLocks noChangeArrowheads="1"/>
          </p:cNvSpPr>
          <p:nvPr/>
        </p:nvSpPr>
        <p:spPr bwMode="auto">
          <a:xfrm>
            <a:off x="1907704" y="3187125"/>
            <a:ext cx="698376" cy="673923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$ 236</a:t>
            </a:r>
          </a:p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1 </a:t>
            </a:r>
            <a:r>
              <a:rPr lang="es-ES" altLang="es-MX" sz="1600" b="1" dirty="0" err="1">
                <a:solidFill>
                  <a:srgbClr val="0033CC"/>
                </a:solidFill>
                <a:latin typeface="Calibri" pitchFamily="34" charset="0"/>
              </a:rPr>
              <a:t>lt</a:t>
            </a:r>
            <a:endParaRPr lang="es-ES" altLang="es-MX" sz="1600" b="1" dirty="0">
              <a:solidFill>
                <a:srgbClr val="0033CC"/>
              </a:solidFill>
              <a:latin typeface="Calibri" pitchFamily="34" charset="0"/>
            </a:endParaRPr>
          </a:p>
          <a:p>
            <a:endParaRPr lang="es-ES" altLang="es-MX" sz="16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grpSp>
        <p:nvGrpSpPr>
          <p:cNvPr id="56" name="55 Grupo"/>
          <p:cNvGrpSpPr/>
          <p:nvPr/>
        </p:nvGrpSpPr>
        <p:grpSpPr>
          <a:xfrm>
            <a:off x="4716016" y="4561185"/>
            <a:ext cx="3168352" cy="692696"/>
            <a:chOff x="4716016" y="4561185"/>
            <a:chExt cx="3168352" cy="692696"/>
          </a:xfrm>
        </p:grpSpPr>
        <p:grpSp>
          <p:nvGrpSpPr>
            <p:cNvPr id="31" name="30 Grupo"/>
            <p:cNvGrpSpPr/>
            <p:nvPr/>
          </p:nvGrpSpPr>
          <p:grpSpPr>
            <a:xfrm>
              <a:off x="4716016" y="4561185"/>
              <a:ext cx="360040" cy="692696"/>
              <a:chOff x="4499992" y="4293096"/>
              <a:chExt cx="360040" cy="692696"/>
            </a:xfrm>
          </p:grpSpPr>
          <p:pic>
            <p:nvPicPr>
              <p:cNvPr id="16386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30" name="29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2" name="31 Grupo"/>
            <p:cNvGrpSpPr/>
            <p:nvPr/>
          </p:nvGrpSpPr>
          <p:grpSpPr>
            <a:xfrm>
              <a:off x="5076056" y="4561185"/>
              <a:ext cx="360040" cy="692696"/>
              <a:chOff x="4499992" y="4293096"/>
              <a:chExt cx="360040" cy="692696"/>
            </a:xfrm>
          </p:grpSpPr>
          <p:pic>
            <p:nvPicPr>
              <p:cNvPr id="33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34" name="33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" name="34 Grupo"/>
            <p:cNvGrpSpPr/>
            <p:nvPr/>
          </p:nvGrpSpPr>
          <p:grpSpPr>
            <a:xfrm>
              <a:off x="5436096" y="4561185"/>
              <a:ext cx="360040" cy="692696"/>
              <a:chOff x="4499992" y="4293096"/>
              <a:chExt cx="360040" cy="692696"/>
            </a:xfrm>
          </p:grpSpPr>
          <p:pic>
            <p:nvPicPr>
              <p:cNvPr id="36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37" name="36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8" name="37 Grupo"/>
            <p:cNvGrpSpPr/>
            <p:nvPr/>
          </p:nvGrpSpPr>
          <p:grpSpPr>
            <a:xfrm>
              <a:off x="5796136" y="4561185"/>
              <a:ext cx="360040" cy="692696"/>
              <a:chOff x="4499992" y="4293096"/>
              <a:chExt cx="360040" cy="692696"/>
            </a:xfrm>
          </p:grpSpPr>
          <p:pic>
            <p:nvPicPr>
              <p:cNvPr id="39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0" name="39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084168" y="4561185"/>
              <a:ext cx="360040" cy="692696"/>
              <a:chOff x="4499992" y="4293096"/>
              <a:chExt cx="360040" cy="692696"/>
            </a:xfrm>
          </p:grpSpPr>
          <p:pic>
            <p:nvPicPr>
              <p:cNvPr id="42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3" name="42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4" name="43 Grupo"/>
            <p:cNvGrpSpPr/>
            <p:nvPr/>
          </p:nvGrpSpPr>
          <p:grpSpPr>
            <a:xfrm>
              <a:off x="6444208" y="4561185"/>
              <a:ext cx="360040" cy="692696"/>
              <a:chOff x="4499992" y="4293096"/>
              <a:chExt cx="360040" cy="692696"/>
            </a:xfrm>
          </p:grpSpPr>
          <p:pic>
            <p:nvPicPr>
              <p:cNvPr id="45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6" name="45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7" name="46 Grupo"/>
            <p:cNvGrpSpPr/>
            <p:nvPr/>
          </p:nvGrpSpPr>
          <p:grpSpPr>
            <a:xfrm>
              <a:off x="6804248" y="4561185"/>
              <a:ext cx="360040" cy="692696"/>
              <a:chOff x="4499992" y="4293096"/>
              <a:chExt cx="360040" cy="692696"/>
            </a:xfrm>
          </p:grpSpPr>
          <p:pic>
            <p:nvPicPr>
              <p:cNvPr id="48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9" name="48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0" name="49 Grupo"/>
            <p:cNvGrpSpPr/>
            <p:nvPr/>
          </p:nvGrpSpPr>
          <p:grpSpPr>
            <a:xfrm>
              <a:off x="7164288" y="4561185"/>
              <a:ext cx="360040" cy="692696"/>
              <a:chOff x="4499992" y="4293096"/>
              <a:chExt cx="360040" cy="692696"/>
            </a:xfrm>
          </p:grpSpPr>
          <p:pic>
            <p:nvPicPr>
              <p:cNvPr id="51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52" name="51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3" name="52 Grupo"/>
            <p:cNvGrpSpPr/>
            <p:nvPr/>
          </p:nvGrpSpPr>
          <p:grpSpPr>
            <a:xfrm>
              <a:off x="7524328" y="4561185"/>
              <a:ext cx="360040" cy="692696"/>
              <a:chOff x="4499992" y="4293096"/>
              <a:chExt cx="360040" cy="692696"/>
            </a:xfrm>
          </p:grpSpPr>
          <p:pic>
            <p:nvPicPr>
              <p:cNvPr id="54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55" name="54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71406" y="115888"/>
            <a:ext cx="419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SA8 PREWASH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AEROSOL PARA PRELAVADO QUITAMANCHAS</a:t>
            </a:r>
          </a:p>
        </p:txBody>
      </p:sp>
      <p:sp>
        <p:nvSpPr>
          <p:cNvPr id="5123" name="7 CuadroTexto"/>
          <p:cNvSpPr txBox="1">
            <a:spLocks noChangeArrowheads="1"/>
          </p:cNvSpPr>
          <p:nvPr/>
        </p:nvSpPr>
        <p:spPr bwMode="auto">
          <a:xfrm>
            <a:off x="755576" y="4581128"/>
            <a:ext cx="2786844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700 aplicaciones </a:t>
            </a:r>
          </a:p>
        </p:txBody>
      </p:sp>
      <p:sp>
        <p:nvSpPr>
          <p:cNvPr id="5124" name="32 CuadroTexto"/>
          <p:cNvSpPr txBox="1">
            <a:spLocks noChangeArrowheads="1"/>
          </p:cNvSpPr>
          <p:nvPr/>
        </p:nvSpPr>
        <p:spPr bwMode="auto">
          <a:xfrm>
            <a:off x="493713" y="5497970"/>
            <a:ext cx="4870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altLang="es-MX" sz="1400" b="1" dirty="0">
                <a:latin typeface="Calibri" pitchFamily="34" charset="0"/>
              </a:rPr>
              <a:t>1 SA8 </a:t>
            </a:r>
            <a:r>
              <a:rPr lang="es-MX" altLang="es-MX" sz="1400" b="1" dirty="0" err="1">
                <a:latin typeface="Calibri" pitchFamily="34" charset="0"/>
              </a:rPr>
              <a:t>Prewash</a:t>
            </a:r>
            <a:r>
              <a:rPr lang="es-MX" altLang="es-MX" sz="1400" b="1" dirty="0">
                <a:latin typeface="Calibri" pitchFamily="34" charset="0"/>
              </a:rPr>
              <a:t>  =  2 botellas de 650 ml</a:t>
            </a:r>
          </a:p>
          <a:p>
            <a:r>
              <a:rPr lang="es-MX" altLang="es-MX" sz="1400" b="1" dirty="0">
                <a:latin typeface="Calibri" pitchFamily="34" charset="0"/>
              </a:rPr>
              <a:t>                             =  5.2 botellas de 250 ml</a:t>
            </a:r>
          </a:p>
        </p:txBody>
      </p:sp>
      <p:sp>
        <p:nvSpPr>
          <p:cNvPr id="5125" name="AutoShape 52"/>
          <p:cNvSpPr>
            <a:spLocks noChangeArrowheads="1"/>
          </p:cNvSpPr>
          <p:nvPr/>
        </p:nvSpPr>
        <p:spPr bwMode="auto">
          <a:xfrm>
            <a:off x="1619672" y="3356992"/>
            <a:ext cx="720080" cy="576064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$ 265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350 gr        </a:t>
            </a:r>
          </a:p>
          <a:p>
            <a:endParaRPr lang="es-ES" altLang="es-MX" sz="14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5126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5127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5128" name="118 CuadroTexto"/>
          <p:cNvSpPr txBox="1">
            <a:spLocks noChangeArrowheads="1"/>
          </p:cNvSpPr>
          <p:nvPr/>
        </p:nvSpPr>
        <p:spPr bwMode="auto">
          <a:xfrm>
            <a:off x="4787900" y="4200525"/>
            <a:ext cx="340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250 ml  = $73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29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5130" name="Rectangle 23"/>
          <p:cNvSpPr>
            <a:spLocks noChangeArrowheads="1"/>
          </p:cNvSpPr>
          <p:nvPr/>
        </p:nvSpPr>
        <p:spPr bwMode="auto">
          <a:xfrm>
            <a:off x="3241675" y="1993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s-MX">
              <a:latin typeface="Calibri" pitchFamily="34" charset="0"/>
            </a:endParaRPr>
          </a:p>
        </p:txBody>
      </p:sp>
      <p:sp>
        <p:nvSpPr>
          <p:cNvPr id="5131" name="Rectangle 24"/>
          <p:cNvSpPr>
            <a:spLocks noChangeArrowheads="1"/>
          </p:cNvSpPr>
          <p:nvPr/>
        </p:nvSpPr>
        <p:spPr bwMode="auto">
          <a:xfrm>
            <a:off x="3241675" y="19939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endParaRPr lang="es-MX" altLang="es-MX">
              <a:solidFill>
                <a:srgbClr val="CC0000"/>
              </a:solidFill>
              <a:latin typeface="Calibri" pitchFamily="34" charset="0"/>
            </a:endParaRPr>
          </a:p>
          <a:p>
            <a:pPr lvl="1" eaLnBrk="0" hangingPunct="0"/>
            <a:endParaRPr lang="es-MX" altLang="es-MX">
              <a:latin typeface="Calibri" pitchFamily="34" charset="0"/>
            </a:endParaRPr>
          </a:p>
        </p:txBody>
      </p:sp>
      <p:pic>
        <p:nvPicPr>
          <p:cNvPr id="5132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067944" y="5284"/>
            <a:ext cx="5076056" cy="4185761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Diseñado para el pre-tratamiento de la ropa, mejora la eliminación de manchas en comparación con el detergente solo.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No es necesario frotar ni remojar.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Inofensivo para todos los tejidos lavables blancos o de colores firmes.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Eficaz en agua a cualquier temperatura.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Forma conveniente y efectiva de tratar los cuellos y los puños antes  de lavar.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Retira las manchas de grasa, aceite, mantequilla, salsa de tomate,  tinta, entre otras.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Presentación en Aerosol, lo que facilita la aplicación directa a la mancha.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Fórmula suave, dermatológicamente probada.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Fragancia cítrica sin olor a petróleo.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No contiene 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clorofluorocarbonados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 (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CFCs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), por lo que no es perjudicial  para la capa de ozono.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Fórmula única y especial de disolvente y agente 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tensoactivo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 que 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emulsifican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 y retiran la grasa y la suciedad.</a:t>
            </a: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5140" name="Picture 3"/>
          <p:cNvPicPr>
            <a:picLocks noChangeAspect="1" noChangeArrowheads="1"/>
          </p:cNvPicPr>
          <p:nvPr/>
        </p:nvPicPr>
        <p:blipFill>
          <a:blip r:embed="rId3" cstate="print"/>
          <a:srcRect l="23917" t="27045" r="64272" b="22871"/>
          <a:stretch>
            <a:fillRect/>
          </a:stretch>
        </p:blipFill>
        <p:spPr bwMode="auto">
          <a:xfrm>
            <a:off x="1627758" y="1546297"/>
            <a:ext cx="639986" cy="169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1" name="35 CuadroTexto"/>
          <p:cNvSpPr txBox="1">
            <a:spLocks noChangeArrowheads="1"/>
          </p:cNvSpPr>
          <p:nvPr/>
        </p:nvSpPr>
        <p:spPr bwMode="auto">
          <a:xfrm>
            <a:off x="5509228" y="5713413"/>
            <a:ext cx="2139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5.2 botellas x  $73 = $379</a:t>
            </a:r>
          </a:p>
        </p:txBody>
      </p:sp>
      <p:grpSp>
        <p:nvGrpSpPr>
          <p:cNvPr id="45" name="44 Grupo"/>
          <p:cNvGrpSpPr/>
          <p:nvPr/>
        </p:nvGrpSpPr>
        <p:grpSpPr>
          <a:xfrm>
            <a:off x="5292080" y="4509120"/>
            <a:ext cx="2736304" cy="1008112"/>
            <a:chOff x="5292080" y="4509120"/>
            <a:chExt cx="2736304" cy="1008112"/>
          </a:xfrm>
        </p:grpSpPr>
        <p:grpSp>
          <p:nvGrpSpPr>
            <p:cNvPr id="28" name="27 Grupo"/>
            <p:cNvGrpSpPr/>
            <p:nvPr/>
          </p:nvGrpSpPr>
          <p:grpSpPr>
            <a:xfrm>
              <a:off x="5292080" y="4509120"/>
              <a:ext cx="432048" cy="1008112"/>
              <a:chOff x="5292080" y="4509120"/>
              <a:chExt cx="432048" cy="1008112"/>
            </a:xfrm>
          </p:grpSpPr>
          <p:pic>
            <p:nvPicPr>
              <p:cNvPr id="26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27" name="26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29" name="28 Grupo"/>
            <p:cNvGrpSpPr/>
            <p:nvPr/>
          </p:nvGrpSpPr>
          <p:grpSpPr>
            <a:xfrm>
              <a:off x="5724128" y="4509120"/>
              <a:ext cx="432048" cy="1008112"/>
              <a:chOff x="5292080" y="4509120"/>
              <a:chExt cx="432048" cy="1008112"/>
            </a:xfrm>
          </p:grpSpPr>
          <p:pic>
            <p:nvPicPr>
              <p:cNvPr id="30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31" name="30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2" name="31 Grupo"/>
            <p:cNvGrpSpPr/>
            <p:nvPr/>
          </p:nvGrpSpPr>
          <p:grpSpPr>
            <a:xfrm>
              <a:off x="6156176" y="4509120"/>
              <a:ext cx="432048" cy="1008112"/>
              <a:chOff x="5292080" y="4509120"/>
              <a:chExt cx="432048" cy="1008112"/>
            </a:xfrm>
          </p:grpSpPr>
          <p:pic>
            <p:nvPicPr>
              <p:cNvPr id="33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34" name="33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" name="34 Grupo"/>
            <p:cNvGrpSpPr/>
            <p:nvPr/>
          </p:nvGrpSpPr>
          <p:grpSpPr>
            <a:xfrm>
              <a:off x="6588224" y="4509120"/>
              <a:ext cx="432048" cy="1008112"/>
              <a:chOff x="5292080" y="4509120"/>
              <a:chExt cx="432048" cy="1008112"/>
            </a:xfrm>
          </p:grpSpPr>
          <p:pic>
            <p:nvPicPr>
              <p:cNvPr id="36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37" name="36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8" name="37 Grupo"/>
            <p:cNvGrpSpPr/>
            <p:nvPr/>
          </p:nvGrpSpPr>
          <p:grpSpPr>
            <a:xfrm>
              <a:off x="7020272" y="4509120"/>
              <a:ext cx="432048" cy="1008112"/>
              <a:chOff x="5292080" y="4509120"/>
              <a:chExt cx="432048" cy="1008112"/>
            </a:xfrm>
          </p:grpSpPr>
          <p:pic>
            <p:nvPicPr>
              <p:cNvPr id="39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0" name="39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7452320" y="4509120"/>
              <a:ext cx="432048" cy="1008112"/>
              <a:chOff x="5292080" y="4509120"/>
              <a:chExt cx="432048" cy="1008112"/>
            </a:xfrm>
          </p:grpSpPr>
          <p:pic>
            <p:nvPicPr>
              <p:cNvPr id="42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3" name="42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44" name="43 Rectángulo"/>
            <p:cNvSpPr/>
            <p:nvPr/>
          </p:nvSpPr>
          <p:spPr>
            <a:xfrm>
              <a:off x="7596336" y="4509120"/>
              <a:ext cx="432048" cy="1008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179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180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7181" name="Rectangle 62"/>
          <p:cNvSpPr>
            <a:spLocks noChangeArrowheads="1"/>
          </p:cNvSpPr>
          <p:nvPr/>
        </p:nvSpPr>
        <p:spPr bwMode="auto">
          <a:xfrm>
            <a:off x="5788025" y="6854825"/>
            <a:ext cx="1143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-71415" tIns="-66654" rIns="-71415" bIns="-66654">
            <a:spAutoFit/>
          </a:bodyPr>
          <a:lstStyle/>
          <a:p>
            <a:endParaRPr lang="es-ES" altLang="es-MX">
              <a:latin typeface="Calibri" pitchFamily="34" charset="0"/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4191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L.O.C. LIMPIADOR MULTIUSOS</a:t>
            </a:r>
          </a:p>
        </p:txBody>
      </p:sp>
      <p:sp>
        <p:nvSpPr>
          <p:cNvPr id="7227" name="35 CuadroTexto"/>
          <p:cNvSpPr txBox="1">
            <a:spLocks noChangeArrowheads="1"/>
          </p:cNvSpPr>
          <p:nvPr/>
        </p:nvSpPr>
        <p:spPr bwMode="auto">
          <a:xfrm>
            <a:off x="4987379" y="5786100"/>
            <a:ext cx="32570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21 botellas x  $61 = $1,281</a:t>
            </a:r>
          </a:p>
        </p:txBody>
      </p:sp>
      <p:sp>
        <p:nvSpPr>
          <p:cNvPr id="99" name="AutoShape 52"/>
          <p:cNvSpPr>
            <a:spLocks noChangeArrowheads="1"/>
          </p:cNvSpPr>
          <p:nvPr/>
        </p:nvSpPr>
        <p:spPr bwMode="auto">
          <a:xfrm>
            <a:off x="1425352" y="3079755"/>
            <a:ext cx="914400" cy="323850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$ 232</a:t>
            </a:r>
          </a:p>
          <a:p>
            <a:r>
              <a:rPr lang="es-ES" altLang="es-MX" sz="1600" b="1" dirty="0">
                <a:solidFill>
                  <a:srgbClr val="0033CC"/>
                </a:solidFill>
                <a:latin typeface="Calibri" pitchFamily="34" charset="0"/>
              </a:rPr>
              <a:t>1 </a:t>
            </a:r>
            <a:r>
              <a:rPr lang="es-ES" altLang="es-MX" sz="1600" b="1" dirty="0" err="1">
                <a:solidFill>
                  <a:srgbClr val="0033CC"/>
                </a:solidFill>
                <a:latin typeface="Calibri" pitchFamily="34" charset="0"/>
              </a:rPr>
              <a:t>lt</a:t>
            </a:r>
            <a:endParaRPr lang="es-ES" altLang="es-MX" sz="16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100" name="Picture 4" descr="http://npavseti.ru/images/stories/catalog/AmwayHome/LOC%20Soft%200.5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571480"/>
            <a:ext cx="1571636" cy="224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Rectangle 3"/>
          <p:cNvSpPr>
            <a:spLocks noChangeArrowheads="1"/>
          </p:cNvSpPr>
          <p:nvPr/>
        </p:nvSpPr>
        <p:spPr bwMode="auto">
          <a:xfrm>
            <a:off x="4714876" y="-218732"/>
            <a:ext cx="3962400" cy="3754874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charset="0"/>
            </a:endParaRP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Concentrado.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No maltrata las manos.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Lo pueden usar personas con alergias.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Fácil enjuague.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Aroma fresco y limpio.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Altamente eficaz como desengrasante.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Poderoso, efectivo y seguro en superficies lavables.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Sirve para todo: lavar suelos, paredes,  lavar         tapicería, lavar a mano, etc.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Especial para la limpieza de madera sellada.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Elimina MANCHAS DIFÍCILES de la ropa.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Libre de cloro, fosfatos y ácidos abrasivos.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No deja residuos.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Amigable con el medio ambiente.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s-ES" sz="1400" b="1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97" name="32 CuadroTexto"/>
          <p:cNvSpPr txBox="1">
            <a:spLocks noChangeArrowheads="1"/>
          </p:cNvSpPr>
          <p:nvPr/>
        </p:nvSpPr>
        <p:spPr bwMode="auto">
          <a:xfrm>
            <a:off x="846138" y="5786100"/>
            <a:ext cx="23610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LOC = 21 botellas de 750 ml</a:t>
            </a:r>
          </a:p>
        </p:txBody>
      </p:sp>
      <p:grpSp>
        <p:nvGrpSpPr>
          <p:cNvPr id="156" name="155 Grupo"/>
          <p:cNvGrpSpPr/>
          <p:nvPr/>
        </p:nvGrpSpPr>
        <p:grpSpPr>
          <a:xfrm>
            <a:off x="4283968" y="4077073"/>
            <a:ext cx="4104456" cy="1276374"/>
            <a:chOff x="3923928" y="3697263"/>
            <a:chExt cx="4464497" cy="1656184"/>
          </a:xfrm>
        </p:grpSpPr>
        <p:grpSp>
          <p:nvGrpSpPr>
            <p:cNvPr id="108" name="107 Grupo"/>
            <p:cNvGrpSpPr/>
            <p:nvPr/>
          </p:nvGrpSpPr>
          <p:grpSpPr>
            <a:xfrm>
              <a:off x="3923928" y="3697263"/>
              <a:ext cx="1152127" cy="800088"/>
              <a:chOff x="3923928" y="3140968"/>
              <a:chExt cx="1152127" cy="800088"/>
            </a:xfrm>
          </p:grpSpPr>
          <p:pic>
            <p:nvPicPr>
              <p:cNvPr id="1433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02" name="101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04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05" name="104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06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07" name="106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109" name="108 Grupo"/>
            <p:cNvGrpSpPr/>
            <p:nvPr/>
          </p:nvGrpSpPr>
          <p:grpSpPr>
            <a:xfrm>
              <a:off x="5148064" y="3697263"/>
              <a:ext cx="1152127" cy="800088"/>
              <a:chOff x="3923928" y="3140968"/>
              <a:chExt cx="1152127" cy="800088"/>
            </a:xfrm>
          </p:grpSpPr>
          <p:pic>
            <p:nvPicPr>
              <p:cNvPr id="11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11" name="110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12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13" name="112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14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15" name="114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116" name="115 Grupo"/>
            <p:cNvGrpSpPr/>
            <p:nvPr/>
          </p:nvGrpSpPr>
          <p:grpSpPr>
            <a:xfrm>
              <a:off x="6372200" y="3697263"/>
              <a:ext cx="1152127" cy="800088"/>
              <a:chOff x="3923928" y="3140968"/>
              <a:chExt cx="1152127" cy="800088"/>
            </a:xfrm>
          </p:grpSpPr>
          <p:pic>
            <p:nvPicPr>
              <p:cNvPr id="117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18" name="117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19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20" name="119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21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22" name="121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pic>
          <p:nvPicPr>
            <p:cNvPr id="124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96337" y="3697263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125" name="124 Rectángulo"/>
            <p:cNvSpPr/>
            <p:nvPr/>
          </p:nvSpPr>
          <p:spPr>
            <a:xfrm>
              <a:off x="7668345" y="4201319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26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028386" y="3697263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127" name="126 Rectángulo"/>
            <p:cNvSpPr/>
            <p:nvPr/>
          </p:nvSpPr>
          <p:spPr>
            <a:xfrm>
              <a:off x="8100394" y="4201319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130" name="129 Grupo"/>
            <p:cNvGrpSpPr/>
            <p:nvPr/>
          </p:nvGrpSpPr>
          <p:grpSpPr>
            <a:xfrm>
              <a:off x="3923928" y="4553359"/>
              <a:ext cx="1152127" cy="800088"/>
              <a:chOff x="3923928" y="3140968"/>
              <a:chExt cx="1152127" cy="800088"/>
            </a:xfrm>
          </p:grpSpPr>
          <p:pic>
            <p:nvPicPr>
              <p:cNvPr id="131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32" name="131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33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34" name="133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35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36" name="135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137" name="136 Grupo"/>
            <p:cNvGrpSpPr/>
            <p:nvPr/>
          </p:nvGrpSpPr>
          <p:grpSpPr>
            <a:xfrm>
              <a:off x="5148064" y="4553359"/>
              <a:ext cx="1152127" cy="800088"/>
              <a:chOff x="3923928" y="3140968"/>
              <a:chExt cx="1152127" cy="800088"/>
            </a:xfrm>
          </p:grpSpPr>
          <p:pic>
            <p:nvPicPr>
              <p:cNvPr id="13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39" name="138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4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41" name="140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42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43" name="142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144" name="143 Grupo"/>
            <p:cNvGrpSpPr/>
            <p:nvPr/>
          </p:nvGrpSpPr>
          <p:grpSpPr>
            <a:xfrm>
              <a:off x="6372200" y="4553359"/>
              <a:ext cx="1152127" cy="800088"/>
              <a:chOff x="3923928" y="3140968"/>
              <a:chExt cx="1152127" cy="800088"/>
            </a:xfrm>
          </p:grpSpPr>
          <p:pic>
            <p:nvPicPr>
              <p:cNvPr id="145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46" name="145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47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48" name="147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49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150" name="149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pic>
          <p:nvPicPr>
            <p:cNvPr id="151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96337" y="4553359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152" name="151 Rectángulo"/>
            <p:cNvSpPr/>
            <p:nvPr/>
          </p:nvSpPr>
          <p:spPr>
            <a:xfrm>
              <a:off x="7668345" y="5057415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55" name="37 CuadroTexto"/>
          <p:cNvSpPr txBox="1">
            <a:spLocks noChangeArrowheads="1"/>
          </p:cNvSpPr>
          <p:nvPr/>
        </p:nvSpPr>
        <p:spPr bwMode="auto">
          <a:xfrm>
            <a:off x="4788024" y="3656057"/>
            <a:ext cx="26756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C0000"/>
                </a:solidFill>
                <a:latin typeface="Calibri" pitchFamily="34" charset="0"/>
              </a:rPr>
              <a:t>Costo por 750 ml = $61 </a:t>
            </a:r>
            <a:endParaRPr lang="es-ES" altLang="es-MX" sz="120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63" name="7 CuadroTexto"/>
          <p:cNvSpPr txBox="1">
            <a:spLocks noChangeArrowheads="1"/>
          </p:cNvSpPr>
          <p:nvPr/>
        </p:nvSpPr>
        <p:spPr bwMode="auto">
          <a:xfrm>
            <a:off x="755576" y="4129335"/>
            <a:ext cx="2786844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166 litros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428596" y="214290"/>
            <a:ext cx="419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DISH DROPS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LÍQUIDO LAVATRASTES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642048" y="404664"/>
            <a:ext cx="3962400" cy="2677656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charset="0"/>
            </a:endParaRP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Concentrado.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No maltrata las manos.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Lo pueden usar personas con alergias.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Altamente eficaz como desengrasante.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Deja los trastes y los vasos perfectos.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Es efectivo en todo tipo de vajillas, cubertería y baterías de cocina.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Ideal para lavar frutas y verduras.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Libre de cloro, fosfatos y ácidos abrasivos.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Contiene Aloe Vera.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  <a:cs typeface="Arial" charset="0"/>
              </a:rPr>
              <a:t> Es 100% amigable con el medio ambiente.</a:t>
            </a:r>
          </a:p>
        </p:txBody>
      </p:sp>
      <p:sp>
        <p:nvSpPr>
          <p:cNvPr id="8199" name="32 CuadroTexto"/>
          <p:cNvSpPr txBox="1">
            <a:spLocks noChangeArrowheads="1"/>
          </p:cNvSpPr>
          <p:nvPr/>
        </p:nvSpPr>
        <p:spPr bwMode="auto">
          <a:xfrm>
            <a:off x="714348" y="5570076"/>
            <a:ext cx="30792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</a:t>
            </a:r>
            <a:r>
              <a:rPr lang="es-MX" altLang="es-MX" sz="1400" b="1" dirty="0" err="1">
                <a:latin typeface="Calibri" pitchFamily="34" charset="0"/>
              </a:rPr>
              <a:t>Dish</a:t>
            </a:r>
            <a:r>
              <a:rPr lang="es-MX" altLang="es-MX" sz="1400" b="1" dirty="0">
                <a:latin typeface="Calibri" pitchFamily="34" charset="0"/>
              </a:rPr>
              <a:t> </a:t>
            </a:r>
            <a:r>
              <a:rPr lang="es-MX" altLang="es-MX" sz="1400" b="1" dirty="0" err="1">
                <a:latin typeface="Calibri" pitchFamily="34" charset="0"/>
              </a:rPr>
              <a:t>Drops</a:t>
            </a:r>
            <a:r>
              <a:rPr lang="es-MX" altLang="es-MX" sz="1400" b="1" dirty="0">
                <a:latin typeface="Calibri" pitchFamily="34" charset="0"/>
              </a:rPr>
              <a:t>    =   26 botellas de 750 ml</a:t>
            </a:r>
          </a:p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                        =   21 botellas de 900 ml</a:t>
            </a:r>
          </a:p>
        </p:txBody>
      </p:sp>
      <p:sp>
        <p:nvSpPr>
          <p:cNvPr id="8201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202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203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8204" name="Rectangle 100"/>
          <p:cNvSpPr>
            <a:spLocks noChangeArrowheads="1"/>
          </p:cNvSpPr>
          <p:nvPr/>
        </p:nvSpPr>
        <p:spPr bwMode="auto">
          <a:xfrm>
            <a:off x="3851920" y="5431544"/>
            <a:ext cx="5004048" cy="6617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altLang="es-MX" sz="1600" b="1" dirty="0">
                <a:solidFill>
                  <a:srgbClr val="CC0000"/>
                </a:solidFill>
                <a:latin typeface="Calibri" pitchFamily="34" charset="0"/>
              </a:rPr>
              <a:t>21 botellas x $41 = $861</a:t>
            </a:r>
            <a:endParaRPr lang="es-ES" altLang="es-MX" sz="1600" b="1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8205" name="Text Box 103"/>
          <p:cNvSpPr txBox="1">
            <a:spLocks noChangeArrowheads="1"/>
          </p:cNvSpPr>
          <p:nvPr/>
        </p:nvSpPr>
        <p:spPr bwMode="auto">
          <a:xfrm>
            <a:off x="1835696" y="3450486"/>
            <a:ext cx="6014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600" b="1" dirty="0">
                <a:solidFill>
                  <a:srgbClr val="0033CC"/>
                </a:solidFill>
                <a:latin typeface="Calibri" pitchFamily="34" charset="0"/>
              </a:rPr>
              <a:t>$359</a:t>
            </a:r>
          </a:p>
          <a:p>
            <a:r>
              <a:rPr lang="es-MX" altLang="es-MX" sz="1600" b="1" dirty="0">
                <a:solidFill>
                  <a:srgbClr val="0033CC"/>
                </a:solidFill>
                <a:latin typeface="Calibri" pitchFamily="34" charset="0"/>
              </a:rPr>
              <a:t>1 </a:t>
            </a:r>
            <a:r>
              <a:rPr lang="es-MX" altLang="es-MX" sz="1600" b="1" dirty="0" err="1">
                <a:solidFill>
                  <a:srgbClr val="0033CC"/>
                </a:solidFill>
                <a:latin typeface="Calibri" pitchFamily="34" charset="0"/>
              </a:rPr>
              <a:t>lt</a:t>
            </a:r>
            <a:endParaRPr lang="es-MX" altLang="es-MX" sz="16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8206" name="Text Box 106"/>
          <p:cNvSpPr txBox="1">
            <a:spLocks noChangeArrowheads="1"/>
          </p:cNvSpPr>
          <p:nvPr/>
        </p:nvSpPr>
        <p:spPr bwMode="auto">
          <a:xfrm>
            <a:off x="5143504" y="3367212"/>
            <a:ext cx="23383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altLang="es-MX" sz="1200" b="1" dirty="0">
                <a:solidFill>
                  <a:srgbClr val="CC0000"/>
                </a:solidFill>
                <a:latin typeface="Calibri" pitchFamily="34" charset="0"/>
              </a:rPr>
              <a:t>     Costo por 900 ml = $41</a:t>
            </a:r>
            <a:endParaRPr lang="es-ES" altLang="es-MX" sz="1200" b="1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8208" name="Picture 97" descr="DishDrops Lavaplatos Líquido Concentrado"/>
          <p:cNvPicPr>
            <a:picLocks noChangeAspect="1" noChangeArrowheads="1"/>
          </p:cNvPicPr>
          <p:nvPr/>
        </p:nvPicPr>
        <p:blipFill>
          <a:blip r:embed="rId3" cstate="print"/>
          <a:srcRect l="29350"/>
          <a:stretch>
            <a:fillRect/>
          </a:stretch>
        </p:blipFill>
        <p:spPr bwMode="auto">
          <a:xfrm>
            <a:off x="1643042" y="1094819"/>
            <a:ext cx="1571636" cy="226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0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7" name="76 Grupo"/>
          <p:cNvGrpSpPr/>
          <p:nvPr/>
        </p:nvGrpSpPr>
        <p:grpSpPr>
          <a:xfrm>
            <a:off x="4932040" y="3793922"/>
            <a:ext cx="2879726" cy="1795318"/>
            <a:chOff x="4932040" y="3577898"/>
            <a:chExt cx="2879726" cy="1795318"/>
          </a:xfrm>
        </p:grpSpPr>
        <p:pic>
          <p:nvPicPr>
            <p:cNvPr id="8211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507985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795958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08393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37190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5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659875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6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947848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7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723582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8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752379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9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493204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0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22001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1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507985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795958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08393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37190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5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659875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6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947848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7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723582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8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752379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29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493204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30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22001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31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4932040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3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220013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40 Rectángulo"/>
            <p:cNvSpPr/>
            <p:nvPr/>
          </p:nvSpPr>
          <p:spPr>
            <a:xfrm>
              <a:off x="5007913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512087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5800060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088151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5" cstate="print"/>
            <a:srcRect l="25000" r="25000"/>
            <a:stretch>
              <a:fillRect/>
            </a:stretch>
          </p:blipFill>
          <p:spPr bwMode="auto">
            <a:xfrm>
              <a:off x="6376124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47 Rectángulo"/>
            <p:cNvSpPr/>
            <p:nvPr/>
          </p:nvSpPr>
          <p:spPr>
            <a:xfrm>
              <a:off x="5295945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9" name="48 Rectángulo"/>
            <p:cNvSpPr/>
            <p:nvPr/>
          </p:nvSpPr>
          <p:spPr>
            <a:xfrm>
              <a:off x="5583977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0" name="49 Rectángulo"/>
            <p:cNvSpPr/>
            <p:nvPr/>
          </p:nvSpPr>
          <p:spPr>
            <a:xfrm>
              <a:off x="5872009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1" name="50 Rectángulo"/>
            <p:cNvSpPr/>
            <p:nvPr/>
          </p:nvSpPr>
          <p:spPr>
            <a:xfrm>
              <a:off x="6160041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" name="51 Rectángulo"/>
            <p:cNvSpPr/>
            <p:nvPr/>
          </p:nvSpPr>
          <p:spPr>
            <a:xfrm>
              <a:off x="6448073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" name="52 Rectángulo"/>
            <p:cNvSpPr/>
            <p:nvPr/>
          </p:nvSpPr>
          <p:spPr>
            <a:xfrm>
              <a:off x="6736105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" name="53 Rectángulo"/>
            <p:cNvSpPr/>
            <p:nvPr/>
          </p:nvSpPr>
          <p:spPr>
            <a:xfrm>
              <a:off x="7024137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7312169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6" name="55 Rectángulo"/>
            <p:cNvSpPr/>
            <p:nvPr/>
          </p:nvSpPr>
          <p:spPr>
            <a:xfrm>
              <a:off x="7600201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7" name="56 Rectángulo"/>
            <p:cNvSpPr/>
            <p:nvPr/>
          </p:nvSpPr>
          <p:spPr>
            <a:xfrm>
              <a:off x="5007913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8" name="57 Rectángulo"/>
            <p:cNvSpPr/>
            <p:nvPr/>
          </p:nvSpPr>
          <p:spPr>
            <a:xfrm>
              <a:off x="5295945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9" name="58 Rectángulo"/>
            <p:cNvSpPr/>
            <p:nvPr/>
          </p:nvSpPr>
          <p:spPr>
            <a:xfrm>
              <a:off x="5583977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5872009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1" name="60 Rectángulo"/>
            <p:cNvSpPr/>
            <p:nvPr/>
          </p:nvSpPr>
          <p:spPr>
            <a:xfrm>
              <a:off x="6160041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2" name="61 Rectángulo"/>
            <p:cNvSpPr/>
            <p:nvPr/>
          </p:nvSpPr>
          <p:spPr>
            <a:xfrm>
              <a:off x="6448073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3" name="62 Rectángulo"/>
            <p:cNvSpPr/>
            <p:nvPr/>
          </p:nvSpPr>
          <p:spPr>
            <a:xfrm>
              <a:off x="6736105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4" name="63 Rectángulo"/>
            <p:cNvSpPr/>
            <p:nvPr/>
          </p:nvSpPr>
          <p:spPr>
            <a:xfrm>
              <a:off x="7024137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5" name="64 Rectángulo"/>
            <p:cNvSpPr/>
            <p:nvPr/>
          </p:nvSpPr>
          <p:spPr>
            <a:xfrm>
              <a:off x="7312169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6" name="65 Rectángulo"/>
            <p:cNvSpPr/>
            <p:nvPr/>
          </p:nvSpPr>
          <p:spPr>
            <a:xfrm>
              <a:off x="7600201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7" name="66 Rectángulo"/>
            <p:cNvSpPr/>
            <p:nvPr/>
          </p:nvSpPr>
          <p:spPr>
            <a:xfrm>
              <a:off x="5007913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8" name="67 Rectángulo"/>
            <p:cNvSpPr/>
            <p:nvPr/>
          </p:nvSpPr>
          <p:spPr>
            <a:xfrm>
              <a:off x="5295945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9" name="68 Rectángulo"/>
            <p:cNvSpPr/>
            <p:nvPr/>
          </p:nvSpPr>
          <p:spPr>
            <a:xfrm>
              <a:off x="5583977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0" name="69 Rectángulo"/>
            <p:cNvSpPr/>
            <p:nvPr/>
          </p:nvSpPr>
          <p:spPr>
            <a:xfrm>
              <a:off x="5872009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1" name="70 Rectángulo"/>
            <p:cNvSpPr/>
            <p:nvPr/>
          </p:nvSpPr>
          <p:spPr>
            <a:xfrm>
              <a:off x="6160041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2" name="71 Rectángulo"/>
            <p:cNvSpPr/>
            <p:nvPr/>
          </p:nvSpPr>
          <p:spPr>
            <a:xfrm>
              <a:off x="6448073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3" name="72 Rectángulo"/>
            <p:cNvSpPr/>
            <p:nvPr/>
          </p:nvSpPr>
          <p:spPr>
            <a:xfrm>
              <a:off x="6736105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74" name="7 CuadroTexto"/>
          <p:cNvSpPr txBox="1">
            <a:spLocks noChangeArrowheads="1"/>
          </p:cNvSpPr>
          <p:nvPr/>
        </p:nvSpPr>
        <p:spPr bwMode="auto">
          <a:xfrm>
            <a:off x="755576" y="4489375"/>
            <a:ext cx="2786844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333 Litros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32 CuadroTexto"/>
          <p:cNvSpPr txBox="1">
            <a:spLocks noChangeArrowheads="1"/>
          </p:cNvSpPr>
          <p:nvPr/>
        </p:nvSpPr>
        <p:spPr bwMode="auto">
          <a:xfrm>
            <a:off x="755576" y="5570076"/>
            <a:ext cx="29220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latin typeface="Calibri" pitchFamily="34" charset="0"/>
              </a:rPr>
              <a:t>1 </a:t>
            </a:r>
            <a:r>
              <a:rPr lang="es-MX" altLang="es-MX" sz="1400" b="1" dirty="0" err="1">
                <a:latin typeface="Calibri" pitchFamily="34" charset="0"/>
              </a:rPr>
              <a:t>Pursue</a:t>
            </a:r>
            <a:r>
              <a:rPr lang="es-MX" altLang="es-MX" sz="1400" b="1" dirty="0">
                <a:latin typeface="Calibri" pitchFamily="34" charset="0"/>
              </a:rPr>
              <a:t>    =   12 botellas de 1 </a:t>
            </a:r>
            <a:r>
              <a:rPr lang="es-MX" altLang="es-MX" sz="1400" b="1" dirty="0" err="1">
                <a:latin typeface="Calibri" pitchFamily="34" charset="0"/>
              </a:rPr>
              <a:t>lt</a:t>
            </a:r>
            <a:endParaRPr lang="es-MX" altLang="es-MX" sz="1400" b="1" dirty="0">
              <a:latin typeface="Calibri" pitchFamily="34" charset="0"/>
            </a:endParaRPr>
          </a:p>
          <a:p>
            <a:r>
              <a:rPr lang="es-MX" altLang="es-MX" sz="1400" b="1" dirty="0">
                <a:latin typeface="Calibri" pitchFamily="34" charset="0"/>
              </a:rPr>
              <a:t>                    =   12.6 botellas de 950 ml</a:t>
            </a:r>
          </a:p>
        </p:txBody>
      </p:sp>
      <p:sp>
        <p:nvSpPr>
          <p:cNvPr id="9225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6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8" name="118 CuadroTexto"/>
          <p:cNvSpPr txBox="1">
            <a:spLocks noChangeArrowheads="1"/>
          </p:cNvSpPr>
          <p:nvPr/>
        </p:nvSpPr>
        <p:spPr bwMode="auto">
          <a:xfrm>
            <a:off x="4932040" y="3296791"/>
            <a:ext cx="297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950 ml = $22 </a:t>
            </a:r>
            <a:r>
              <a:rPr lang="es-ES" altLang="es-MX" sz="1200" i="1" dirty="0">
                <a:latin typeface="Calibri" pitchFamily="34" charset="0"/>
              </a:rPr>
              <a:t> 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229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9230" name="Rectangle 75"/>
          <p:cNvSpPr>
            <a:spLocks noChangeArrowheads="1"/>
          </p:cNvSpPr>
          <p:nvPr/>
        </p:nvSpPr>
        <p:spPr bwMode="auto">
          <a:xfrm>
            <a:off x="4633913" y="5883275"/>
            <a:ext cx="1608137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-71415" tIns="-66654" rIns="-71415" bIns="-66654">
            <a:spAutoFit/>
          </a:bodyPr>
          <a:lstStyle/>
          <a:p>
            <a:endParaRPr lang="es-ES" altLang="es-MX">
              <a:latin typeface="Calibri" pitchFamily="34" charset="0"/>
            </a:endParaRPr>
          </a:p>
        </p:txBody>
      </p:sp>
      <p:pic>
        <p:nvPicPr>
          <p:cNvPr id="9232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5865813"/>
            <a:ext cx="1187450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8" name="35 CuadroTexto"/>
          <p:cNvSpPr txBox="1">
            <a:spLocks noChangeArrowheads="1"/>
          </p:cNvSpPr>
          <p:nvPr/>
        </p:nvSpPr>
        <p:spPr bwMode="auto">
          <a:xfrm>
            <a:off x="5562600" y="5785519"/>
            <a:ext cx="22311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12.6 botellas x  $22 = $277</a:t>
            </a:r>
          </a:p>
        </p:txBody>
      </p:sp>
      <p:sp>
        <p:nvSpPr>
          <p:cNvPr id="121" name="Text Box 4"/>
          <p:cNvSpPr txBox="1">
            <a:spLocks noChangeArrowheads="1"/>
          </p:cNvSpPr>
          <p:nvPr/>
        </p:nvSpPr>
        <p:spPr bwMode="auto">
          <a:xfrm>
            <a:off x="828676" y="-24"/>
            <a:ext cx="23860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PURSUE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DESINFECTANTE</a:t>
            </a:r>
          </a:p>
        </p:txBody>
      </p:sp>
      <p:sp>
        <p:nvSpPr>
          <p:cNvPr id="122" name="Rectangle 3"/>
          <p:cNvSpPr>
            <a:spLocks noChangeArrowheads="1"/>
          </p:cNvSpPr>
          <p:nvPr/>
        </p:nvSpPr>
        <p:spPr bwMode="auto">
          <a:xfrm>
            <a:off x="4179888" y="107722"/>
            <a:ext cx="4964112" cy="2462213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No contiene cloro.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Mata virus </a:t>
            </a:r>
            <a:r>
              <a:rPr lang="es-ES" sz="1400" i="1" dirty="0">
                <a:solidFill>
                  <a:srgbClr val="0070C0"/>
                </a:solidFill>
              </a:rPr>
              <a:t>incluyendo el de la influenza y el SIDA</a:t>
            </a:r>
            <a:r>
              <a:rPr lang="es-ES" sz="1400" b="1" dirty="0">
                <a:solidFill>
                  <a:srgbClr val="0070C0"/>
                </a:solidFill>
              </a:rPr>
              <a:t>, bacterias y hongos.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Limpia, desinfecta y desodoriza en un solo paso.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Desinfecta superficies en tan sólo 10 minutos.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Se puede utilizar a nivel hospitalario.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Se puede utilizar en superficies que estén en contacto con  los alimentos.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Fórmula avanzada que inhibe el crecimiento de moho y evita malos olores.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Su poder desinfectante perdura por 8 horas.</a:t>
            </a:r>
          </a:p>
        </p:txBody>
      </p:sp>
      <p:sp>
        <p:nvSpPr>
          <p:cNvPr id="123" name="AutoShape 52"/>
          <p:cNvSpPr>
            <a:spLocks noChangeArrowheads="1"/>
          </p:cNvSpPr>
          <p:nvPr/>
        </p:nvSpPr>
        <p:spPr bwMode="auto">
          <a:xfrm>
            <a:off x="1641376" y="3429000"/>
            <a:ext cx="914400" cy="325438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$ 272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   1 </a:t>
            </a:r>
            <a:r>
              <a:rPr lang="es-ES" altLang="es-MX" sz="1400" b="1" dirty="0" err="1">
                <a:solidFill>
                  <a:srgbClr val="0033CC"/>
                </a:solidFill>
                <a:latin typeface="Calibri" pitchFamily="34" charset="0"/>
              </a:rPr>
              <a:t>lt</a:t>
            </a:r>
            <a:endParaRPr lang="es-ES" altLang="es-MX" sz="14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124" name="Picture 3" descr="D:\AMWAY\HOGAR\fotos\PURSU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000107"/>
            <a:ext cx="1071570" cy="235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7 CuadroTexto"/>
          <p:cNvSpPr txBox="1">
            <a:spLocks noChangeArrowheads="1"/>
          </p:cNvSpPr>
          <p:nvPr/>
        </p:nvSpPr>
        <p:spPr bwMode="auto">
          <a:xfrm>
            <a:off x="755576" y="4489375"/>
            <a:ext cx="2786844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100 litros </a:t>
            </a:r>
          </a:p>
        </p:txBody>
      </p:sp>
      <p:grpSp>
        <p:nvGrpSpPr>
          <p:cNvPr id="47" name="46 Grupo"/>
          <p:cNvGrpSpPr/>
          <p:nvPr/>
        </p:nvGrpSpPr>
        <p:grpSpPr>
          <a:xfrm>
            <a:off x="5364088" y="3645024"/>
            <a:ext cx="2448272" cy="2016224"/>
            <a:chOff x="5364088" y="3068960"/>
            <a:chExt cx="2376264" cy="2002532"/>
          </a:xfrm>
        </p:grpSpPr>
        <p:pic>
          <p:nvPicPr>
            <p:cNvPr id="10242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364088" y="3212976"/>
              <a:ext cx="360040" cy="850404"/>
            </a:xfrm>
            <a:prstGeom prst="rect">
              <a:avLst/>
            </a:prstGeom>
            <a:noFill/>
          </p:spPr>
        </p:pic>
        <p:pic>
          <p:nvPicPr>
            <p:cNvPr id="120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652120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25" name="124 Rectángulo"/>
            <p:cNvSpPr/>
            <p:nvPr/>
          </p:nvSpPr>
          <p:spPr>
            <a:xfrm>
              <a:off x="5724128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26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940152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27" name="126 Rectángulo"/>
            <p:cNvSpPr/>
            <p:nvPr/>
          </p:nvSpPr>
          <p:spPr>
            <a:xfrm>
              <a:off x="6012160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30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228184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31" name="130 Rectángulo"/>
            <p:cNvSpPr/>
            <p:nvPr/>
          </p:nvSpPr>
          <p:spPr>
            <a:xfrm>
              <a:off x="6300192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32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516216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33" name="132 Rectángulo"/>
            <p:cNvSpPr/>
            <p:nvPr/>
          </p:nvSpPr>
          <p:spPr>
            <a:xfrm>
              <a:off x="6588224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34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804248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35" name="134 Rectángulo"/>
            <p:cNvSpPr/>
            <p:nvPr/>
          </p:nvSpPr>
          <p:spPr>
            <a:xfrm>
              <a:off x="6876256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0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364088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51" name="150 Rectángulo"/>
            <p:cNvSpPr/>
            <p:nvPr/>
          </p:nvSpPr>
          <p:spPr>
            <a:xfrm>
              <a:off x="5436096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2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652120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53" name="152 Rectángulo"/>
            <p:cNvSpPr/>
            <p:nvPr/>
          </p:nvSpPr>
          <p:spPr>
            <a:xfrm>
              <a:off x="5724128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4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5940152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55" name="154 Rectángulo"/>
            <p:cNvSpPr/>
            <p:nvPr/>
          </p:nvSpPr>
          <p:spPr>
            <a:xfrm>
              <a:off x="6012160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6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228184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57" name="156 Rectángulo"/>
            <p:cNvSpPr/>
            <p:nvPr/>
          </p:nvSpPr>
          <p:spPr>
            <a:xfrm>
              <a:off x="6300192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8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516216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59" name="158 Rectángulo"/>
            <p:cNvSpPr/>
            <p:nvPr/>
          </p:nvSpPr>
          <p:spPr>
            <a:xfrm>
              <a:off x="6588224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60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6804248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61" name="160 Rectángulo"/>
            <p:cNvSpPr/>
            <p:nvPr/>
          </p:nvSpPr>
          <p:spPr>
            <a:xfrm>
              <a:off x="6876256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62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 l="27272" t="3970" r="27273"/>
            <a:stretch>
              <a:fillRect/>
            </a:stretch>
          </p:blipFill>
          <p:spPr bwMode="auto">
            <a:xfrm>
              <a:off x="7092280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163" name="162 Rectángulo"/>
            <p:cNvSpPr/>
            <p:nvPr/>
          </p:nvSpPr>
          <p:spPr>
            <a:xfrm>
              <a:off x="7164288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5" name="164 Rectángulo"/>
            <p:cNvSpPr/>
            <p:nvPr/>
          </p:nvSpPr>
          <p:spPr>
            <a:xfrm>
              <a:off x="5436096" y="357301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6" name="45 Rectángulo"/>
            <p:cNvSpPr/>
            <p:nvPr/>
          </p:nvSpPr>
          <p:spPr>
            <a:xfrm>
              <a:off x="7308304" y="3068960"/>
              <a:ext cx="432048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32 CuadroTexto"/>
          <p:cNvSpPr txBox="1">
            <a:spLocks noChangeArrowheads="1"/>
          </p:cNvSpPr>
          <p:nvPr/>
        </p:nvSpPr>
        <p:spPr bwMode="auto">
          <a:xfrm>
            <a:off x="827584" y="5641503"/>
            <a:ext cx="28948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latin typeface="Calibri" pitchFamily="34" charset="0"/>
              </a:rPr>
              <a:t>1 </a:t>
            </a:r>
            <a:r>
              <a:rPr lang="es-MX" altLang="es-MX" sz="1400" b="1" dirty="0" err="1">
                <a:latin typeface="Calibri" pitchFamily="34" charset="0"/>
              </a:rPr>
              <a:t>Pursue</a:t>
            </a:r>
            <a:r>
              <a:rPr lang="es-MX" altLang="es-MX" sz="1400" b="1" dirty="0">
                <a:latin typeface="Calibri" pitchFamily="34" charset="0"/>
              </a:rPr>
              <a:t>    =   150 pistolas de 750 ml</a:t>
            </a:r>
          </a:p>
          <a:p>
            <a:r>
              <a:rPr lang="es-MX" altLang="es-MX" sz="1400" b="1" dirty="0">
                <a:latin typeface="Calibri" pitchFamily="34" charset="0"/>
              </a:rPr>
              <a:t>                    =   153 pistolas de 650 ml</a:t>
            </a:r>
          </a:p>
        </p:txBody>
      </p:sp>
      <p:sp>
        <p:nvSpPr>
          <p:cNvPr id="10248" name="AutoShape 52"/>
          <p:cNvSpPr>
            <a:spLocks noChangeArrowheads="1"/>
          </p:cNvSpPr>
          <p:nvPr/>
        </p:nvSpPr>
        <p:spPr bwMode="auto">
          <a:xfrm>
            <a:off x="1713384" y="3643314"/>
            <a:ext cx="914400" cy="325438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$ 272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1 </a:t>
            </a:r>
            <a:r>
              <a:rPr lang="es-ES" altLang="es-MX" sz="1400" b="1" dirty="0" err="1">
                <a:solidFill>
                  <a:srgbClr val="0033CC"/>
                </a:solidFill>
                <a:latin typeface="Calibri" pitchFamily="34" charset="0"/>
              </a:rPr>
              <a:t>lt</a:t>
            </a:r>
            <a:endParaRPr lang="es-ES" altLang="es-MX" sz="1400" b="1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10249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0250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10251" name="Picture 3" descr="D:\AMWAY\HOGAR\fotos\PURSU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214421"/>
            <a:ext cx="1071570" cy="235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pic>
        <p:nvPicPr>
          <p:cNvPr id="10254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550" y="5865813"/>
            <a:ext cx="1187450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5" name="118 CuadroTexto"/>
          <p:cNvSpPr txBox="1">
            <a:spLocks noChangeArrowheads="1"/>
          </p:cNvSpPr>
          <p:nvPr/>
        </p:nvSpPr>
        <p:spPr bwMode="auto">
          <a:xfrm>
            <a:off x="6719904" y="5333726"/>
            <a:ext cx="14239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153 pistolas </a:t>
            </a:r>
          </a:p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de 650 ml</a:t>
            </a:r>
          </a:p>
          <a:p>
            <a:pPr algn="ctr"/>
            <a:endParaRPr lang="es-ES" altLang="es-MX" sz="1200" b="1" dirty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$60 x 153 = 9,180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6" name="118 CuadroTexto"/>
          <p:cNvSpPr txBox="1">
            <a:spLocks noChangeArrowheads="1"/>
          </p:cNvSpPr>
          <p:nvPr/>
        </p:nvSpPr>
        <p:spPr bwMode="auto">
          <a:xfrm>
            <a:off x="4643438" y="5333726"/>
            <a:ext cx="16430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150 pistolas </a:t>
            </a:r>
          </a:p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de 750 ml</a:t>
            </a:r>
          </a:p>
          <a:p>
            <a:pPr algn="ctr"/>
            <a:endParaRPr lang="es-ES" altLang="es-MX" sz="1200" b="1" dirty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$50  x 150 = $7,500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995936" y="390723"/>
            <a:ext cx="4964112" cy="2462213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No contiene cloro.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Mata virus </a:t>
            </a:r>
            <a:r>
              <a:rPr lang="es-ES" sz="1400" i="1" dirty="0">
                <a:solidFill>
                  <a:srgbClr val="0070C0"/>
                </a:solidFill>
              </a:rPr>
              <a:t>incluyendo el de la influenza y el SIDA</a:t>
            </a:r>
            <a:r>
              <a:rPr lang="es-ES" sz="1400" b="1" dirty="0">
                <a:solidFill>
                  <a:srgbClr val="0070C0"/>
                </a:solidFill>
              </a:rPr>
              <a:t>, bacterias y hongos.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Limpia, desinfecta y desodoriza en un solo paso.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Desinfecta superficies en tan sólo 10 minutos.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Se puede utilizar a nivel hospitalario.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Se puede utilizar en superficies que estén en contacto con  los alimentos.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Fórmula avanzada que inhibe el crecimiento de moho y evita malos olores.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s-ES" sz="1400" b="1" dirty="0">
                <a:solidFill>
                  <a:srgbClr val="0070C0"/>
                </a:solidFill>
              </a:rPr>
              <a:t>Su poder desinfectante perdura por 8 horas.</a:t>
            </a:r>
          </a:p>
        </p:txBody>
      </p:sp>
      <p:grpSp>
        <p:nvGrpSpPr>
          <p:cNvPr id="22" name="21 Grupo"/>
          <p:cNvGrpSpPr/>
          <p:nvPr/>
        </p:nvGrpSpPr>
        <p:grpSpPr>
          <a:xfrm>
            <a:off x="7072900" y="4003327"/>
            <a:ext cx="451428" cy="1142752"/>
            <a:chOff x="7000892" y="3357562"/>
            <a:chExt cx="727075" cy="1646238"/>
          </a:xfrm>
        </p:grpSpPr>
        <p:pic>
          <p:nvPicPr>
            <p:cNvPr id="10256" name="Picture 23" descr="http://www.lysol.com.mx/Images/productos_bano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18835"/>
            <a:stretch>
              <a:fillRect/>
            </a:stretch>
          </p:blipFill>
          <p:spPr bwMode="auto">
            <a:xfrm>
              <a:off x="7000892" y="3357562"/>
              <a:ext cx="727075" cy="1646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17 Rectángulo"/>
            <p:cNvSpPr/>
            <p:nvPr/>
          </p:nvSpPr>
          <p:spPr>
            <a:xfrm>
              <a:off x="7164288" y="4221088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5072637" y="3931319"/>
            <a:ext cx="658952" cy="1225873"/>
            <a:chOff x="5000629" y="3789040"/>
            <a:chExt cx="658952" cy="1225873"/>
          </a:xfrm>
        </p:grpSpPr>
        <p:pic>
          <p:nvPicPr>
            <p:cNvPr id="10257" name="Picture 25" descr="http://www.avlis.pt/MyImages/Sanytol%20Multiusos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0629" y="3789040"/>
              <a:ext cx="658952" cy="1225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18 Rectángulo"/>
            <p:cNvSpPr/>
            <p:nvPr/>
          </p:nvSpPr>
          <p:spPr>
            <a:xfrm>
              <a:off x="5220072" y="4437112"/>
              <a:ext cx="36004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828676" y="-24"/>
            <a:ext cx="23860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PURSUE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DESINFECTANTE</a:t>
            </a:r>
          </a:p>
        </p:txBody>
      </p:sp>
      <p:sp>
        <p:nvSpPr>
          <p:cNvPr id="21" name="7 CuadroTexto"/>
          <p:cNvSpPr txBox="1">
            <a:spLocks noChangeArrowheads="1"/>
          </p:cNvSpPr>
          <p:nvPr/>
        </p:nvSpPr>
        <p:spPr bwMode="auto">
          <a:xfrm>
            <a:off x="755576" y="4561383"/>
            <a:ext cx="2786844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100 litros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1000100" y="214290"/>
            <a:ext cx="188593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L.O.C. Baños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000496" y="-3869"/>
            <a:ext cx="4724400" cy="3108543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0070C0"/>
                </a:solidFill>
                <a:cs typeface="Arial" pitchFamily="34" charset="0"/>
              </a:rPr>
              <a:t>P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roducto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 formulado para limpiar eficazmente la mayoría de las superficies del baño.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Remueve las manchas difíciles de suciedad y sarro.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Deja las superficies brillantes, higiénicamente limpias y con aroma agradable a cítricos.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Efectivo en la limpieza de azulejo, cerámica, fibra de vidrio, porcelana, acero inoxidable, plástico y vinilo.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No expide vapores ni deja residuos.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Libre de cloro, blanqueador, fosfatos y otros ácidos abrasivos.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Dermatológicamente probado.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Concentrado.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Fácil de enjuagar, no requiere frotar duramente.</a:t>
            </a:r>
          </a:p>
        </p:txBody>
      </p:sp>
      <p:sp>
        <p:nvSpPr>
          <p:cNvPr id="11272" name="AutoShape 52"/>
          <p:cNvSpPr>
            <a:spLocks noChangeArrowheads="1"/>
          </p:cNvSpPr>
          <p:nvPr/>
        </p:nvSpPr>
        <p:spPr bwMode="auto">
          <a:xfrm>
            <a:off x="1425352" y="2887539"/>
            <a:ext cx="986408" cy="541461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$ 167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500 ml</a:t>
            </a:r>
          </a:p>
        </p:txBody>
      </p:sp>
      <p:sp>
        <p:nvSpPr>
          <p:cNvPr id="11273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74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75" name="118 CuadroTexto"/>
          <p:cNvSpPr txBox="1">
            <a:spLocks noChangeArrowheads="1"/>
          </p:cNvSpPr>
          <p:nvPr/>
        </p:nvSpPr>
        <p:spPr bwMode="auto">
          <a:xfrm>
            <a:off x="4786314" y="3214686"/>
            <a:ext cx="2971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650 ml  = $42.50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1276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11277" name="Rectangle 23"/>
          <p:cNvSpPr>
            <a:spLocks noChangeArrowheads="1"/>
          </p:cNvSpPr>
          <p:nvPr/>
        </p:nvSpPr>
        <p:spPr bwMode="auto">
          <a:xfrm>
            <a:off x="3241675" y="1993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s-MX">
              <a:latin typeface="Calibri" pitchFamily="34" charset="0"/>
            </a:endParaRPr>
          </a:p>
        </p:txBody>
      </p:sp>
      <p:sp>
        <p:nvSpPr>
          <p:cNvPr id="11278" name="Rectangle 24"/>
          <p:cNvSpPr>
            <a:spLocks noChangeArrowheads="1"/>
          </p:cNvSpPr>
          <p:nvPr/>
        </p:nvSpPr>
        <p:spPr bwMode="auto">
          <a:xfrm>
            <a:off x="3241675" y="19939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endParaRPr lang="es-MX" altLang="es-MX">
              <a:solidFill>
                <a:srgbClr val="CC0000"/>
              </a:solidFill>
              <a:latin typeface="Calibri" pitchFamily="34" charset="0"/>
            </a:endParaRPr>
          </a:p>
          <a:p>
            <a:pPr lvl="1" eaLnBrk="0" hangingPunct="0"/>
            <a:endParaRPr lang="es-MX" altLang="es-MX">
              <a:latin typeface="Calibri" pitchFamily="34" charset="0"/>
            </a:endParaRPr>
          </a:p>
        </p:txBody>
      </p:sp>
      <p:pic>
        <p:nvPicPr>
          <p:cNvPr id="11280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2" descr="http://www.elchollodiario.com/outlet-ofertas-rebajas/img/p/811-817-home.jpg"/>
          <p:cNvPicPr>
            <a:picLocks noChangeAspect="1" noChangeArrowheads="1"/>
          </p:cNvPicPr>
          <p:nvPr/>
        </p:nvPicPr>
        <p:blipFill>
          <a:blip r:embed="rId3" cstate="print"/>
          <a:srcRect l="31718"/>
          <a:stretch>
            <a:fillRect/>
          </a:stretch>
        </p:blipFill>
        <p:spPr bwMode="auto">
          <a:xfrm>
            <a:off x="1500166" y="714356"/>
            <a:ext cx="1312847" cy="192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9" name="35 CuadroTexto"/>
          <p:cNvSpPr txBox="1">
            <a:spLocks noChangeArrowheads="1"/>
          </p:cNvSpPr>
          <p:nvPr/>
        </p:nvSpPr>
        <p:spPr bwMode="auto">
          <a:xfrm>
            <a:off x="5225751" y="5569495"/>
            <a:ext cx="2370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6.9 botellas x  $42.50=  $293</a:t>
            </a:r>
          </a:p>
        </p:txBody>
      </p:sp>
      <p:sp>
        <p:nvSpPr>
          <p:cNvPr id="25" name="32 CuadroTexto"/>
          <p:cNvSpPr txBox="1">
            <a:spLocks noChangeArrowheads="1"/>
          </p:cNvSpPr>
          <p:nvPr/>
        </p:nvSpPr>
        <p:spPr bwMode="auto">
          <a:xfrm>
            <a:off x="611560" y="5354052"/>
            <a:ext cx="3816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 1 LOC Baños    =   6    botellas de 750 ml</a:t>
            </a:r>
          </a:p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                            =   6.9 botellas de 650 ml</a:t>
            </a:r>
          </a:p>
        </p:txBody>
      </p:sp>
      <p:sp>
        <p:nvSpPr>
          <p:cNvPr id="36" name="7 CuadroTexto"/>
          <p:cNvSpPr txBox="1">
            <a:spLocks noChangeArrowheads="1"/>
          </p:cNvSpPr>
          <p:nvPr/>
        </p:nvSpPr>
        <p:spPr bwMode="auto">
          <a:xfrm>
            <a:off x="781796" y="4149080"/>
            <a:ext cx="3142132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2,000 aplicaciones</a:t>
            </a:r>
            <a:endParaRPr lang="es-MX" altLang="es-MX" sz="1400" i="1" dirty="0">
              <a:latin typeface="Calibri" pitchFamily="34" charset="0"/>
            </a:endParaRPr>
          </a:p>
        </p:txBody>
      </p:sp>
      <p:grpSp>
        <p:nvGrpSpPr>
          <p:cNvPr id="60" name="59 Grupo"/>
          <p:cNvGrpSpPr/>
          <p:nvPr/>
        </p:nvGrpSpPr>
        <p:grpSpPr>
          <a:xfrm>
            <a:off x="4788024" y="3861048"/>
            <a:ext cx="3744416" cy="1440160"/>
            <a:chOff x="4977291" y="3786190"/>
            <a:chExt cx="3771173" cy="1515018"/>
          </a:xfrm>
        </p:grpSpPr>
        <p:sp>
          <p:nvSpPr>
            <p:cNvPr id="22" name="21 Rectángulo"/>
            <p:cNvSpPr/>
            <p:nvPr/>
          </p:nvSpPr>
          <p:spPr>
            <a:xfrm>
              <a:off x="6906117" y="3786190"/>
              <a:ext cx="500066" cy="13573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40" name="39 Grupo"/>
            <p:cNvGrpSpPr/>
            <p:nvPr/>
          </p:nvGrpSpPr>
          <p:grpSpPr>
            <a:xfrm>
              <a:off x="4977291" y="3984062"/>
              <a:ext cx="470841" cy="1159450"/>
              <a:chOff x="4977291" y="3984062"/>
              <a:chExt cx="470841" cy="1159450"/>
            </a:xfrm>
          </p:grpSpPr>
          <p:pic>
            <p:nvPicPr>
              <p:cNvPr id="11283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" name="28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5508104" y="4005064"/>
              <a:ext cx="470841" cy="1159450"/>
              <a:chOff x="4977291" y="3984062"/>
              <a:chExt cx="470841" cy="1159450"/>
            </a:xfrm>
          </p:grpSpPr>
          <p:pic>
            <p:nvPicPr>
              <p:cNvPr id="42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42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4" name="43 Grupo"/>
            <p:cNvGrpSpPr/>
            <p:nvPr/>
          </p:nvGrpSpPr>
          <p:grpSpPr>
            <a:xfrm>
              <a:off x="6045375" y="4005064"/>
              <a:ext cx="470841" cy="1159450"/>
              <a:chOff x="4977291" y="3984062"/>
              <a:chExt cx="470841" cy="1159450"/>
            </a:xfrm>
          </p:grpSpPr>
          <p:pic>
            <p:nvPicPr>
              <p:cNvPr id="45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45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7" name="46 Grupo"/>
            <p:cNvGrpSpPr/>
            <p:nvPr/>
          </p:nvGrpSpPr>
          <p:grpSpPr>
            <a:xfrm>
              <a:off x="6549431" y="4005064"/>
              <a:ext cx="470841" cy="1159450"/>
              <a:chOff x="4977291" y="3984062"/>
              <a:chExt cx="470841" cy="1159450"/>
            </a:xfrm>
          </p:grpSpPr>
          <p:pic>
            <p:nvPicPr>
              <p:cNvPr id="48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" name="48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0" name="49 Grupo"/>
            <p:cNvGrpSpPr/>
            <p:nvPr/>
          </p:nvGrpSpPr>
          <p:grpSpPr>
            <a:xfrm>
              <a:off x="7053487" y="4005064"/>
              <a:ext cx="470841" cy="1159450"/>
              <a:chOff x="4977291" y="3984062"/>
              <a:chExt cx="470841" cy="1159450"/>
            </a:xfrm>
          </p:grpSpPr>
          <p:pic>
            <p:nvPicPr>
              <p:cNvPr id="51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51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3" name="52 Grupo"/>
            <p:cNvGrpSpPr/>
            <p:nvPr/>
          </p:nvGrpSpPr>
          <p:grpSpPr>
            <a:xfrm>
              <a:off x="7557543" y="4005064"/>
              <a:ext cx="470841" cy="1159450"/>
              <a:chOff x="4977291" y="3984062"/>
              <a:chExt cx="470841" cy="1159450"/>
            </a:xfrm>
          </p:grpSpPr>
          <p:pic>
            <p:nvPicPr>
              <p:cNvPr id="54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54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6" name="55 Grupo"/>
            <p:cNvGrpSpPr/>
            <p:nvPr/>
          </p:nvGrpSpPr>
          <p:grpSpPr>
            <a:xfrm>
              <a:off x="8061599" y="4005064"/>
              <a:ext cx="470841" cy="1159450"/>
              <a:chOff x="4977291" y="3984062"/>
              <a:chExt cx="470841" cy="1159450"/>
            </a:xfrm>
          </p:grpSpPr>
          <p:pic>
            <p:nvPicPr>
              <p:cNvPr id="57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8" name="57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59" name="58 Rectángulo"/>
            <p:cNvSpPr/>
            <p:nvPr/>
          </p:nvSpPr>
          <p:spPr>
            <a:xfrm>
              <a:off x="8388424" y="3861048"/>
              <a:ext cx="36004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571472" y="214290"/>
            <a:ext cx="22431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L.O.C. Cocina  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3241675" y="33586"/>
            <a:ext cx="5902324" cy="3323987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• 	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Contiene la exclusiva y avanzada tecnología  BIOQUEST FORMULA™.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Biodegradable, Concentrado y Dermatológicamente Probado.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Contiene ingredientes derivados de fuentes naturales.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Reconocido por el programa  Diseño para el Medio Ambiente (</a:t>
            </a:r>
            <a:r>
              <a:rPr lang="es-MX" sz="1400" b="1" dirty="0" err="1">
                <a:solidFill>
                  <a:srgbClr val="0070C0"/>
                </a:solidFill>
                <a:cs typeface="Arial" pitchFamily="34" charset="0"/>
              </a:rPr>
              <a:t>DfE</a:t>
            </a: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) de la Agencia de Protección Ambiental de los Estados Unidos (EPA).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Seguro para la familia y el planeta.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Promueve un hogar sustentable y ecológico.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Alto desempeño, brindando más efecto limpiador por botella.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Deja las superficies de tu cocina higiénicamente limpias, brillantes y  con un agradable aroma a cítricos.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Eficaz limpiador para utilizarse en superficies no porosas, incluso barras o mostradores, refrigeradores, microondas, estufas, fregaderos o lavaplatos. 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Remueve la suciedad difícil como grasa o aceite para cocinar.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 	Está libre de cloro, blanqueador, fosfatos y otros ácidos abrasivos.</a:t>
            </a:r>
          </a:p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•	No expide vapores tóxicos, ni deja residuos.</a:t>
            </a:r>
            <a:endParaRPr lang="es-ES" sz="1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13319" name="32 CuadroTexto"/>
          <p:cNvSpPr txBox="1">
            <a:spLocks noChangeArrowheads="1"/>
          </p:cNvSpPr>
          <p:nvPr/>
        </p:nvSpPr>
        <p:spPr bwMode="auto">
          <a:xfrm>
            <a:off x="611560" y="5354052"/>
            <a:ext cx="3816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1 LOC Cocina   =   6    botellas de 750 ml</a:t>
            </a:r>
          </a:p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                              =  6.9 botellas de 650 ml</a:t>
            </a:r>
          </a:p>
        </p:txBody>
      </p:sp>
      <p:sp>
        <p:nvSpPr>
          <p:cNvPr id="13321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323" name="118 CuadroTexto"/>
          <p:cNvSpPr txBox="1">
            <a:spLocks noChangeArrowheads="1"/>
          </p:cNvSpPr>
          <p:nvPr/>
        </p:nvSpPr>
        <p:spPr bwMode="auto">
          <a:xfrm>
            <a:off x="4714876" y="3714752"/>
            <a:ext cx="340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650 ml = $41.90</a:t>
            </a:r>
            <a:r>
              <a:rPr lang="es-ES" altLang="es-MX" sz="1200" i="1" dirty="0">
                <a:latin typeface="Calibri" pitchFamily="34" charset="0"/>
              </a:rPr>
              <a:t> 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3324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13325" name="Rectangle 23"/>
          <p:cNvSpPr>
            <a:spLocks noChangeArrowheads="1"/>
          </p:cNvSpPr>
          <p:nvPr/>
        </p:nvSpPr>
        <p:spPr bwMode="auto">
          <a:xfrm>
            <a:off x="3241675" y="1993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s-MX">
              <a:latin typeface="Calibri" pitchFamily="34" charset="0"/>
            </a:endParaRPr>
          </a:p>
        </p:txBody>
      </p:sp>
      <p:sp>
        <p:nvSpPr>
          <p:cNvPr id="13326" name="Rectangle 24"/>
          <p:cNvSpPr>
            <a:spLocks noChangeArrowheads="1"/>
          </p:cNvSpPr>
          <p:nvPr/>
        </p:nvSpPr>
        <p:spPr bwMode="auto">
          <a:xfrm>
            <a:off x="3241675" y="19939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endParaRPr lang="es-MX" altLang="es-MX">
              <a:solidFill>
                <a:srgbClr val="CC0000"/>
              </a:solidFill>
              <a:latin typeface="Calibri" pitchFamily="34" charset="0"/>
            </a:endParaRPr>
          </a:p>
          <a:p>
            <a:pPr lvl="1" eaLnBrk="0" hangingPunct="0"/>
            <a:endParaRPr lang="es-MX" altLang="es-MX">
              <a:latin typeface="Calibri" pitchFamily="34" charset="0"/>
            </a:endParaRPr>
          </a:p>
        </p:txBody>
      </p:sp>
      <p:sp>
        <p:nvSpPr>
          <p:cNvPr id="13327" name="35 CuadroTexto"/>
          <p:cNvSpPr txBox="1">
            <a:spLocks noChangeArrowheads="1"/>
          </p:cNvSpPr>
          <p:nvPr/>
        </p:nvSpPr>
        <p:spPr bwMode="auto">
          <a:xfrm>
            <a:off x="5076056" y="5569495"/>
            <a:ext cx="24106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6.9 botellas x  $41.90 =  $289</a:t>
            </a:r>
          </a:p>
        </p:txBody>
      </p:sp>
      <p:pic>
        <p:nvPicPr>
          <p:cNvPr id="13328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5"/>
          <p:cNvPicPr>
            <a:picLocks noChangeAspect="1" noChangeArrowheads="1"/>
          </p:cNvPicPr>
          <p:nvPr/>
        </p:nvPicPr>
        <p:blipFill>
          <a:blip r:embed="rId3" cstate="print"/>
          <a:srcRect l="24506" t="25156" r="64272" b="23816"/>
          <a:stretch>
            <a:fillRect/>
          </a:stretch>
        </p:blipFill>
        <p:spPr bwMode="auto">
          <a:xfrm>
            <a:off x="1357290" y="785794"/>
            <a:ext cx="80532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7 CuadroTexto"/>
          <p:cNvSpPr txBox="1">
            <a:spLocks noChangeArrowheads="1"/>
          </p:cNvSpPr>
          <p:nvPr/>
        </p:nvSpPr>
        <p:spPr bwMode="auto">
          <a:xfrm>
            <a:off x="781796" y="4345359"/>
            <a:ext cx="3142132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2,000 aplicaciones</a:t>
            </a:r>
            <a:endParaRPr lang="es-MX" altLang="es-MX" sz="1400" i="1" dirty="0">
              <a:latin typeface="Calibri" pitchFamily="34" charset="0"/>
            </a:endParaRPr>
          </a:p>
        </p:txBody>
      </p:sp>
      <p:sp>
        <p:nvSpPr>
          <p:cNvPr id="24" name="AutoShape 52"/>
          <p:cNvSpPr>
            <a:spLocks noChangeArrowheads="1"/>
          </p:cNvSpPr>
          <p:nvPr/>
        </p:nvSpPr>
        <p:spPr bwMode="auto">
          <a:xfrm>
            <a:off x="1281336" y="3247579"/>
            <a:ext cx="986408" cy="541461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$ 167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500 ml</a:t>
            </a:r>
          </a:p>
        </p:txBody>
      </p:sp>
      <p:grpSp>
        <p:nvGrpSpPr>
          <p:cNvPr id="41" name="40 Grupo"/>
          <p:cNvGrpSpPr/>
          <p:nvPr/>
        </p:nvGrpSpPr>
        <p:grpSpPr>
          <a:xfrm>
            <a:off x="4932040" y="4293096"/>
            <a:ext cx="3096344" cy="1080120"/>
            <a:chOff x="4932040" y="4293096"/>
            <a:chExt cx="3096344" cy="1080120"/>
          </a:xfrm>
        </p:grpSpPr>
        <p:pic>
          <p:nvPicPr>
            <p:cNvPr id="20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4932040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28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5364088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29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5796136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30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6228184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31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6660232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32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7092280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33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4" cstate="print"/>
            <a:srcRect l="25000" t="6250" r="31250"/>
            <a:stretch>
              <a:fillRect/>
            </a:stretch>
          </p:blipFill>
          <p:spPr bwMode="auto">
            <a:xfrm>
              <a:off x="7524328" y="4293096"/>
              <a:ext cx="504056" cy="1080120"/>
            </a:xfrm>
            <a:prstGeom prst="rect">
              <a:avLst/>
            </a:prstGeom>
            <a:noFill/>
          </p:spPr>
        </p:pic>
        <p:sp>
          <p:nvSpPr>
            <p:cNvPr id="34" name="33 Rectángulo"/>
            <p:cNvSpPr/>
            <p:nvPr/>
          </p:nvSpPr>
          <p:spPr>
            <a:xfrm>
              <a:off x="5076056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5508104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6" name="35 Rectángulo"/>
            <p:cNvSpPr/>
            <p:nvPr/>
          </p:nvSpPr>
          <p:spPr>
            <a:xfrm>
              <a:off x="5940152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6372200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8" name="37 Rectángulo"/>
            <p:cNvSpPr/>
            <p:nvPr/>
          </p:nvSpPr>
          <p:spPr>
            <a:xfrm>
              <a:off x="6804248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7236296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0" name="39 Rectángulo"/>
            <p:cNvSpPr/>
            <p:nvPr/>
          </p:nvSpPr>
          <p:spPr>
            <a:xfrm>
              <a:off x="7668344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7 CuadroTexto"/>
          <p:cNvSpPr txBox="1">
            <a:spLocks noChangeArrowheads="1"/>
          </p:cNvSpPr>
          <p:nvPr/>
        </p:nvSpPr>
        <p:spPr bwMode="auto">
          <a:xfrm>
            <a:off x="971600" y="4345940"/>
            <a:ext cx="2715784" cy="523220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700 aplicaciones</a:t>
            </a:r>
          </a:p>
          <a:p>
            <a:pPr algn="ctr"/>
            <a:r>
              <a:rPr lang="es-MX" altLang="es-MX" sz="1400" b="1" dirty="0">
                <a:latin typeface="Calibri" pitchFamily="34" charset="0"/>
              </a:rPr>
              <a:t>28 mm2/uso</a:t>
            </a:r>
            <a:r>
              <a:rPr lang="es-MX" altLang="es-MX" sz="1400" dirty="0">
                <a:latin typeface="Calibri" pitchFamily="34" charset="0"/>
              </a:rPr>
              <a:t> </a:t>
            </a:r>
          </a:p>
        </p:txBody>
      </p:sp>
      <p:sp>
        <p:nvSpPr>
          <p:cNvPr id="14339" name="32 CuadroTexto"/>
          <p:cNvSpPr txBox="1">
            <a:spLocks noChangeArrowheads="1"/>
          </p:cNvSpPr>
          <p:nvPr/>
        </p:nvSpPr>
        <p:spPr bwMode="auto">
          <a:xfrm>
            <a:off x="928662" y="5497487"/>
            <a:ext cx="3671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Pasta </a:t>
            </a:r>
            <a:r>
              <a:rPr lang="es-MX" altLang="es-MX" sz="1400" b="1" dirty="0" err="1">
                <a:latin typeface="Calibri" pitchFamily="34" charset="0"/>
              </a:rPr>
              <a:t>Glister</a:t>
            </a:r>
            <a:r>
              <a:rPr lang="es-MX" altLang="es-MX" sz="1400" b="1" dirty="0">
                <a:latin typeface="Calibri" pitchFamily="34" charset="0"/>
              </a:rPr>
              <a:t>   =   3.5 tubos de 100 ml</a:t>
            </a:r>
          </a:p>
        </p:txBody>
      </p:sp>
      <p:sp>
        <p:nvSpPr>
          <p:cNvPr id="14340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341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342" name="118 CuadroTexto"/>
          <p:cNvSpPr txBox="1">
            <a:spLocks noChangeArrowheads="1"/>
          </p:cNvSpPr>
          <p:nvPr/>
        </p:nvSpPr>
        <p:spPr bwMode="auto">
          <a:xfrm>
            <a:off x="4716016" y="3645024"/>
            <a:ext cx="340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100 ml = $45</a:t>
            </a:r>
            <a:r>
              <a:rPr lang="es-ES" altLang="es-MX" sz="1200" i="1" dirty="0">
                <a:latin typeface="Calibri" pitchFamily="34" charset="0"/>
              </a:rPr>
              <a:t> 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4343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14344" name="Rectangle 23"/>
          <p:cNvSpPr>
            <a:spLocks noChangeArrowheads="1"/>
          </p:cNvSpPr>
          <p:nvPr/>
        </p:nvSpPr>
        <p:spPr bwMode="auto">
          <a:xfrm>
            <a:off x="3241675" y="1993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s-MX">
              <a:latin typeface="Calibri" pitchFamily="34" charset="0"/>
            </a:endParaRPr>
          </a:p>
        </p:txBody>
      </p:sp>
      <p:sp>
        <p:nvSpPr>
          <p:cNvPr id="14345" name="Rectangle 24"/>
          <p:cNvSpPr>
            <a:spLocks noChangeArrowheads="1"/>
          </p:cNvSpPr>
          <p:nvPr/>
        </p:nvSpPr>
        <p:spPr bwMode="auto">
          <a:xfrm>
            <a:off x="3241675" y="19939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endParaRPr lang="es-MX" altLang="es-MX">
              <a:solidFill>
                <a:srgbClr val="CC0000"/>
              </a:solidFill>
              <a:latin typeface="Calibri" pitchFamily="34" charset="0"/>
            </a:endParaRPr>
          </a:p>
          <a:p>
            <a:pPr lvl="1" eaLnBrk="0" hangingPunct="0"/>
            <a:endParaRPr lang="es-MX" altLang="es-MX">
              <a:latin typeface="Calibri" pitchFamily="34" charset="0"/>
            </a:endParaRPr>
          </a:p>
        </p:txBody>
      </p:sp>
      <p:pic>
        <p:nvPicPr>
          <p:cNvPr id="14347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35 Imagen" descr="1959.jpg"/>
          <p:cNvPicPr>
            <a:picLocks noChangeAspect="1"/>
          </p:cNvPicPr>
          <p:nvPr/>
        </p:nvPicPr>
        <p:blipFill>
          <a:blip r:embed="rId3" cstate="print"/>
          <a:srcRect l="3999" t="13333" r="3999" b="16666"/>
          <a:stretch>
            <a:fillRect/>
          </a:stretch>
        </p:blipFill>
        <p:spPr bwMode="auto">
          <a:xfrm>
            <a:off x="714348" y="1071546"/>
            <a:ext cx="2286016" cy="200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3" name="AutoShape 52"/>
          <p:cNvSpPr>
            <a:spLocks noChangeArrowheads="1"/>
          </p:cNvSpPr>
          <p:nvPr/>
        </p:nvSpPr>
        <p:spPr bwMode="auto">
          <a:xfrm>
            <a:off x="1714277" y="3246439"/>
            <a:ext cx="985515" cy="470593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$ 130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200 gr</a:t>
            </a: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571900" y="500747"/>
            <a:ext cx="5500694" cy="2246769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Fortalece el esmalte de tus dientes gracias a su fórmula  con SYLODENT™ que los pule sin dañarlos, remueve el sarro y ayuda a la prevención de caries. 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Disfruta de un aliento fresco sabor menta.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  <a:cs typeface="Arial" pitchFamily="34" charset="0"/>
              </a:rPr>
              <a:t>Ayuda a retirar manchas de café, té o tabaco.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 err="1">
                <a:solidFill>
                  <a:srgbClr val="0070C0"/>
                </a:solidFill>
              </a:rPr>
              <a:t>Blanquea</a:t>
            </a:r>
            <a:r>
              <a:rPr lang="en-US" sz="1400" b="1" dirty="0">
                <a:solidFill>
                  <a:srgbClr val="0070C0"/>
                </a:solidFill>
              </a:rPr>
              <a:t> los </a:t>
            </a:r>
            <a:r>
              <a:rPr lang="en-US" sz="1400" b="1" dirty="0" err="1">
                <a:solidFill>
                  <a:srgbClr val="0070C0"/>
                </a:solidFill>
              </a:rPr>
              <a:t>dientes</a:t>
            </a:r>
            <a:r>
              <a:rPr lang="en-US" sz="1400" b="1" dirty="0">
                <a:solidFill>
                  <a:srgbClr val="0070C0"/>
                </a:solidFill>
              </a:rPr>
              <a:t>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 err="1">
                <a:solidFill>
                  <a:srgbClr val="0070C0"/>
                </a:solidFill>
              </a:rPr>
              <a:t>Promueve</a:t>
            </a:r>
            <a:r>
              <a:rPr lang="en-US" sz="1400" b="1" dirty="0">
                <a:solidFill>
                  <a:srgbClr val="0070C0"/>
                </a:solidFill>
              </a:rPr>
              <a:t> la re-</a:t>
            </a:r>
            <a:r>
              <a:rPr lang="en-US" sz="1400" b="1" dirty="0" err="1">
                <a:solidFill>
                  <a:srgbClr val="0070C0"/>
                </a:solidFill>
              </a:rPr>
              <a:t>mineralización</a:t>
            </a:r>
            <a:r>
              <a:rPr lang="en-US" sz="1400" b="1" dirty="0">
                <a:solidFill>
                  <a:srgbClr val="0070C0"/>
                </a:solidFill>
              </a:rPr>
              <a:t> y </a:t>
            </a:r>
            <a:r>
              <a:rPr lang="en-US" sz="1400" b="1" dirty="0" err="1">
                <a:solidFill>
                  <a:srgbClr val="0070C0"/>
                </a:solidFill>
              </a:rPr>
              <a:t>evita</a:t>
            </a:r>
            <a:r>
              <a:rPr lang="en-US" sz="1400" b="1" dirty="0">
                <a:solidFill>
                  <a:srgbClr val="0070C0"/>
                </a:solidFill>
              </a:rPr>
              <a:t> la des-</a:t>
            </a:r>
            <a:r>
              <a:rPr lang="en-US" sz="1400" b="1" dirty="0" err="1">
                <a:solidFill>
                  <a:srgbClr val="0070C0"/>
                </a:solidFill>
              </a:rPr>
              <a:t>mineralización</a:t>
            </a:r>
            <a:r>
              <a:rPr lang="en-US" sz="1400" b="1" dirty="0">
                <a:solidFill>
                  <a:srgbClr val="0070C0"/>
                </a:solidFill>
              </a:rPr>
              <a:t>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0070C0"/>
                </a:solidFill>
              </a:rPr>
              <a:t>Para personas con </a:t>
            </a:r>
            <a:r>
              <a:rPr lang="en-US" sz="1400" b="1" dirty="0" err="1">
                <a:solidFill>
                  <a:srgbClr val="0070C0"/>
                </a:solidFill>
              </a:rPr>
              <a:t>dientes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sensibles</a:t>
            </a:r>
            <a:r>
              <a:rPr lang="en-US" sz="1400" b="1" dirty="0">
                <a:solidFill>
                  <a:srgbClr val="0070C0"/>
                </a:solidFill>
              </a:rPr>
              <a:t>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0070C0"/>
                </a:solidFill>
              </a:rPr>
              <a:t>No </a:t>
            </a:r>
            <a:r>
              <a:rPr lang="en-US" sz="1400" b="1" dirty="0" err="1">
                <a:solidFill>
                  <a:srgbClr val="0070C0"/>
                </a:solidFill>
              </a:rPr>
              <a:t>contiene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azúcar</a:t>
            </a:r>
            <a:r>
              <a:rPr lang="en-US" sz="1400" b="1" dirty="0">
                <a:solidFill>
                  <a:srgbClr val="0070C0"/>
                </a:solidFill>
              </a:rPr>
              <a:t>, </a:t>
            </a:r>
            <a:r>
              <a:rPr lang="en-US" sz="1400" b="1" dirty="0" err="1">
                <a:solidFill>
                  <a:srgbClr val="0070C0"/>
                </a:solidFill>
              </a:rPr>
              <a:t>excelente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para</a:t>
            </a:r>
            <a:r>
              <a:rPr lang="en-US" sz="1400" b="1" dirty="0">
                <a:solidFill>
                  <a:srgbClr val="0070C0"/>
                </a:solidFill>
              </a:rPr>
              <a:t> personas </a:t>
            </a:r>
            <a:r>
              <a:rPr lang="en-US" sz="1400" b="1" dirty="0" err="1">
                <a:solidFill>
                  <a:srgbClr val="0070C0"/>
                </a:solidFill>
              </a:rPr>
              <a:t>que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tienen</a:t>
            </a:r>
            <a:r>
              <a:rPr lang="en-US" sz="1400" b="1" dirty="0">
                <a:solidFill>
                  <a:srgbClr val="0070C0"/>
                </a:solidFill>
              </a:rPr>
              <a:t> diabetes.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1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201613" y="304800"/>
            <a:ext cx="419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PASTA DE DIENTES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es-E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Glister</a:t>
            </a:r>
            <a:endParaRPr lang="es-ES" sz="24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4346" name="35 CuadroTexto"/>
          <p:cNvSpPr txBox="1">
            <a:spLocks noChangeArrowheads="1"/>
          </p:cNvSpPr>
          <p:nvPr/>
        </p:nvSpPr>
        <p:spPr bwMode="auto">
          <a:xfrm>
            <a:off x="5562059" y="5497487"/>
            <a:ext cx="18902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3.5 tubos x  $45 = $158</a:t>
            </a:r>
          </a:p>
        </p:txBody>
      </p:sp>
      <p:grpSp>
        <p:nvGrpSpPr>
          <p:cNvPr id="26" name="25 Grupo"/>
          <p:cNvGrpSpPr/>
          <p:nvPr/>
        </p:nvGrpSpPr>
        <p:grpSpPr>
          <a:xfrm>
            <a:off x="5642536" y="4247469"/>
            <a:ext cx="1425346" cy="1125747"/>
            <a:chOff x="5642536" y="3959437"/>
            <a:chExt cx="1425346" cy="1125747"/>
          </a:xfrm>
        </p:grpSpPr>
        <p:pic>
          <p:nvPicPr>
            <p:cNvPr id="14348" name="30 Imagen" descr="colgate2.jpg"/>
            <p:cNvPicPr>
              <a:picLocks noChangeAspect="1"/>
            </p:cNvPicPr>
            <p:nvPr/>
          </p:nvPicPr>
          <p:blipFill>
            <a:blip r:embed="rId4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6472569" y="4308688"/>
              <a:ext cx="944563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9" name="31 Imagen" descr="colgate2.jpg"/>
            <p:cNvPicPr>
              <a:picLocks noChangeAspect="1"/>
            </p:cNvPicPr>
            <p:nvPr/>
          </p:nvPicPr>
          <p:blipFill>
            <a:blip r:embed="rId4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6112207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0" name="32 Imagen" descr="colgate2.jpg"/>
            <p:cNvPicPr>
              <a:picLocks noChangeAspect="1"/>
            </p:cNvPicPr>
            <p:nvPr/>
          </p:nvPicPr>
          <p:blipFill>
            <a:blip r:embed="rId4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5772482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1" name="33 Imagen" descr="colgate2.jpg"/>
            <p:cNvPicPr>
              <a:picLocks noChangeAspect="1"/>
            </p:cNvPicPr>
            <p:nvPr/>
          </p:nvPicPr>
          <p:blipFill>
            <a:blip r:embed="rId4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5385132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23 Rectángulo"/>
            <p:cNvSpPr/>
            <p:nvPr/>
          </p:nvSpPr>
          <p:spPr>
            <a:xfrm>
              <a:off x="6794664" y="4365104"/>
              <a:ext cx="216024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5642536" y="4365104"/>
              <a:ext cx="100811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7 CuadroTexto"/>
          <p:cNvSpPr txBox="1">
            <a:spLocks noChangeArrowheads="1"/>
          </p:cNvSpPr>
          <p:nvPr/>
        </p:nvSpPr>
        <p:spPr bwMode="auto">
          <a:xfrm>
            <a:off x="971600" y="4892354"/>
            <a:ext cx="3164901" cy="307777"/>
          </a:xfrm>
          <a:prstGeom prst="rect">
            <a:avLst/>
          </a:prstGeom>
          <a:noFill/>
          <a:ln w="9525">
            <a:solidFill>
              <a:srgbClr val="55A83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1400" b="1" dirty="0">
                <a:latin typeface="Calibri" pitchFamily="34" charset="0"/>
              </a:rPr>
              <a:t>Rinde 100 usos </a:t>
            </a:r>
            <a:endParaRPr lang="es-MX" altLang="es-MX" sz="1400" i="1" dirty="0">
              <a:latin typeface="Calibri" pitchFamily="34" charset="0"/>
            </a:endParaRPr>
          </a:p>
        </p:txBody>
      </p:sp>
      <p:sp>
        <p:nvSpPr>
          <p:cNvPr id="15365" name="32 CuadroTexto"/>
          <p:cNvSpPr txBox="1">
            <a:spLocks noChangeArrowheads="1"/>
          </p:cNvSpPr>
          <p:nvPr/>
        </p:nvSpPr>
        <p:spPr bwMode="auto">
          <a:xfrm>
            <a:off x="714348" y="5641503"/>
            <a:ext cx="4649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s-MX" altLang="es-MX" sz="1400" b="1" dirty="0">
                <a:latin typeface="Calibri" pitchFamily="34" charset="0"/>
              </a:rPr>
              <a:t>1 Enjuague Bucal </a:t>
            </a:r>
            <a:r>
              <a:rPr lang="es-MX" altLang="es-MX" sz="1400" b="1" dirty="0" err="1">
                <a:latin typeface="Calibri" pitchFamily="34" charset="0"/>
              </a:rPr>
              <a:t>Glister</a:t>
            </a:r>
            <a:r>
              <a:rPr lang="es-MX" altLang="es-MX" sz="1400" b="1" dirty="0">
                <a:latin typeface="Calibri" pitchFamily="34" charset="0"/>
              </a:rPr>
              <a:t> =  8 botellas de 250 ml</a:t>
            </a:r>
          </a:p>
        </p:txBody>
      </p:sp>
      <p:sp>
        <p:nvSpPr>
          <p:cNvPr id="15366" name="AutoShape 52"/>
          <p:cNvSpPr>
            <a:spLocks noChangeArrowheads="1"/>
          </p:cNvSpPr>
          <p:nvPr/>
        </p:nvSpPr>
        <p:spPr bwMode="auto">
          <a:xfrm>
            <a:off x="1259632" y="3246439"/>
            <a:ext cx="627063" cy="325437"/>
          </a:xfrm>
          <a:prstGeom prst="flowChartTerminator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$ 262</a:t>
            </a:r>
          </a:p>
          <a:p>
            <a:r>
              <a:rPr lang="es-ES" altLang="es-MX" sz="1400" b="1" dirty="0">
                <a:solidFill>
                  <a:srgbClr val="0033CC"/>
                </a:solidFill>
                <a:latin typeface="Calibri" pitchFamily="34" charset="0"/>
              </a:rPr>
              <a:t>50 ml</a:t>
            </a:r>
          </a:p>
        </p:txBody>
      </p:sp>
      <p:sp>
        <p:nvSpPr>
          <p:cNvPr id="15367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8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69" name="118 CuadroTexto"/>
          <p:cNvSpPr txBox="1">
            <a:spLocks noChangeArrowheads="1"/>
          </p:cNvSpPr>
          <p:nvPr/>
        </p:nvSpPr>
        <p:spPr bwMode="auto">
          <a:xfrm>
            <a:off x="4644008" y="4016871"/>
            <a:ext cx="340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1200" b="1" dirty="0">
                <a:solidFill>
                  <a:srgbClr val="C00000"/>
                </a:solidFill>
                <a:latin typeface="Calibri" pitchFamily="34" charset="0"/>
              </a:rPr>
              <a:t>Costo por 250 ml = $54</a:t>
            </a:r>
            <a:endParaRPr lang="es-ES" altLang="es-MX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5370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>
              <a:latin typeface="Calibri" pitchFamily="34" charset="0"/>
            </a:endParaRPr>
          </a:p>
        </p:txBody>
      </p:sp>
      <p:sp>
        <p:nvSpPr>
          <p:cNvPr id="15371" name="Rectangle 23"/>
          <p:cNvSpPr>
            <a:spLocks noChangeArrowheads="1"/>
          </p:cNvSpPr>
          <p:nvPr/>
        </p:nvSpPr>
        <p:spPr bwMode="auto">
          <a:xfrm>
            <a:off x="3241675" y="1993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s-MX">
              <a:latin typeface="Calibri" pitchFamily="34" charset="0"/>
            </a:endParaRPr>
          </a:p>
        </p:txBody>
      </p:sp>
      <p:sp>
        <p:nvSpPr>
          <p:cNvPr id="15372" name="Rectangle 24"/>
          <p:cNvSpPr>
            <a:spLocks noChangeArrowheads="1"/>
          </p:cNvSpPr>
          <p:nvPr/>
        </p:nvSpPr>
        <p:spPr bwMode="auto">
          <a:xfrm>
            <a:off x="3241675" y="19939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endParaRPr lang="es-MX" altLang="es-MX">
              <a:solidFill>
                <a:srgbClr val="CC0000"/>
              </a:solidFill>
              <a:latin typeface="Calibri" pitchFamily="34" charset="0"/>
            </a:endParaRPr>
          </a:p>
          <a:p>
            <a:pPr lvl="1" eaLnBrk="0" hangingPunct="0"/>
            <a:endParaRPr lang="es-MX" altLang="es-MX">
              <a:latin typeface="Calibri" pitchFamily="34" charset="0"/>
            </a:endParaRPr>
          </a:p>
        </p:txBody>
      </p:sp>
      <p:sp>
        <p:nvSpPr>
          <p:cNvPr id="15373" name="35 CuadroTexto"/>
          <p:cNvSpPr txBox="1">
            <a:spLocks noChangeArrowheads="1"/>
          </p:cNvSpPr>
          <p:nvPr/>
        </p:nvSpPr>
        <p:spPr bwMode="auto">
          <a:xfrm>
            <a:off x="5555969" y="5641503"/>
            <a:ext cx="19602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400" b="1" dirty="0">
                <a:solidFill>
                  <a:srgbClr val="CC0000"/>
                </a:solidFill>
                <a:latin typeface="Calibri" pitchFamily="34" charset="0"/>
              </a:rPr>
              <a:t>8 botellas x  $54 =  $432</a:t>
            </a:r>
          </a:p>
        </p:txBody>
      </p:sp>
      <p:pic>
        <p:nvPicPr>
          <p:cNvPr id="15374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445125"/>
            <a:ext cx="16922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3563318" y="751769"/>
            <a:ext cx="5294962" cy="1600438"/>
          </a:xfrm>
          <a:prstGeom prst="rect">
            <a:avLst/>
          </a:prstGeom>
          <a:noFill/>
          <a:ln>
            <a:noFill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 err="1">
                <a:solidFill>
                  <a:srgbClr val="0070C0"/>
                </a:solidFill>
              </a:rPr>
              <a:t>Glister</a:t>
            </a:r>
            <a:r>
              <a:rPr lang="es-MX" sz="1400" b="1" dirty="0">
                <a:solidFill>
                  <a:srgbClr val="0070C0"/>
                </a:solidFill>
              </a:rPr>
              <a:t> enjuague bucal está probado que reduce el sarro en un 28% más que sólo lavándose los dientes. 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</a:rPr>
              <a:t>Contiene menos de 0.6% de alcohol del nivel recomendado. 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</a:rPr>
              <a:t>El dosificador de bombeo da hasta 100 usos por bote. 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</a:rPr>
              <a:t>Otras marcas tienen 22% de alcohol.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1400" b="1" dirty="0">
                <a:solidFill>
                  <a:srgbClr val="0070C0"/>
                </a:solidFill>
              </a:rPr>
              <a:t>Otras marcas no son amigables con el medio ambiente. Una persona usaría mas de 26 botellas de plástico por año! </a:t>
            </a:r>
          </a:p>
        </p:txBody>
      </p:sp>
      <p:pic>
        <p:nvPicPr>
          <p:cNvPr id="15378" name="Picture 2" descr="http://www.amwayspb.ru/forkat/9949b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2488"/>
            <a:ext cx="1698552" cy="181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250825" y="304800"/>
            <a:ext cx="419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ENJUAGUE BUCAL</a:t>
            </a:r>
          </a:p>
          <a:p>
            <a:pPr>
              <a:defRPr/>
            </a:pPr>
            <a:r>
              <a:rPr lang="es-E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</a:t>
            </a:r>
            <a:r>
              <a:rPr lang="es-ES" sz="2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Glister</a:t>
            </a:r>
            <a:endParaRPr lang="es-ES" sz="24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65" name="64 Grupo"/>
          <p:cNvGrpSpPr/>
          <p:nvPr/>
        </p:nvGrpSpPr>
        <p:grpSpPr>
          <a:xfrm>
            <a:off x="5004048" y="4560598"/>
            <a:ext cx="2952328" cy="740610"/>
            <a:chOff x="5004048" y="3717032"/>
            <a:chExt cx="2952328" cy="740610"/>
          </a:xfrm>
        </p:grpSpPr>
        <p:grpSp>
          <p:nvGrpSpPr>
            <p:cNvPr id="41" name="40 Grupo"/>
            <p:cNvGrpSpPr/>
            <p:nvPr/>
          </p:nvGrpSpPr>
          <p:grpSpPr>
            <a:xfrm>
              <a:off x="7164288" y="3717032"/>
              <a:ext cx="432048" cy="740610"/>
              <a:chOff x="7164288" y="3717032"/>
              <a:chExt cx="432048" cy="740610"/>
            </a:xfrm>
          </p:grpSpPr>
          <p:pic>
            <p:nvPicPr>
              <p:cNvPr id="33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" name="34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4" name="43 Grupo"/>
            <p:cNvGrpSpPr/>
            <p:nvPr/>
          </p:nvGrpSpPr>
          <p:grpSpPr>
            <a:xfrm>
              <a:off x="7524328" y="3717032"/>
              <a:ext cx="432048" cy="740610"/>
              <a:chOff x="7164288" y="3717032"/>
              <a:chExt cx="432048" cy="740610"/>
            </a:xfrm>
          </p:grpSpPr>
          <p:pic>
            <p:nvPicPr>
              <p:cNvPr id="45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45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7" name="46 Grupo"/>
            <p:cNvGrpSpPr/>
            <p:nvPr/>
          </p:nvGrpSpPr>
          <p:grpSpPr>
            <a:xfrm>
              <a:off x="5004048" y="3717032"/>
              <a:ext cx="432048" cy="740610"/>
              <a:chOff x="7164288" y="3717032"/>
              <a:chExt cx="432048" cy="740610"/>
            </a:xfrm>
          </p:grpSpPr>
          <p:pic>
            <p:nvPicPr>
              <p:cNvPr id="48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" name="48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0" name="49 Grupo"/>
            <p:cNvGrpSpPr/>
            <p:nvPr/>
          </p:nvGrpSpPr>
          <p:grpSpPr>
            <a:xfrm>
              <a:off x="5364088" y="3717032"/>
              <a:ext cx="432048" cy="740610"/>
              <a:chOff x="7164288" y="3717032"/>
              <a:chExt cx="432048" cy="740610"/>
            </a:xfrm>
          </p:grpSpPr>
          <p:pic>
            <p:nvPicPr>
              <p:cNvPr id="51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51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3" name="52 Grupo"/>
            <p:cNvGrpSpPr/>
            <p:nvPr/>
          </p:nvGrpSpPr>
          <p:grpSpPr>
            <a:xfrm>
              <a:off x="5724128" y="3717032"/>
              <a:ext cx="432048" cy="740610"/>
              <a:chOff x="7164288" y="3717032"/>
              <a:chExt cx="432048" cy="740610"/>
            </a:xfrm>
          </p:grpSpPr>
          <p:pic>
            <p:nvPicPr>
              <p:cNvPr id="54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54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6" name="55 Grupo"/>
            <p:cNvGrpSpPr/>
            <p:nvPr/>
          </p:nvGrpSpPr>
          <p:grpSpPr>
            <a:xfrm>
              <a:off x="6084168" y="3717032"/>
              <a:ext cx="432048" cy="740610"/>
              <a:chOff x="7164288" y="3717032"/>
              <a:chExt cx="432048" cy="740610"/>
            </a:xfrm>
          </p:grpSpPr>
          <p:pic>
            <p:nvPicPr>
              <p:cNvPr id="57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8" name="57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59" name="58 Grupo"/>
            <p:cNvGrpSpPr/>
            <p:nvPr/>
          </p:nvGrpSpPr>
          <p:grpSpPr>
            <a:xfrm>
              <a:off x="6444208" y="3717032"/>
              <a:ext cx="432048" cy="740610"/>
              <a:chOff x="7164288" y="3717032"/>
              <a:chExt cx="432048" cy="740610"/>
            </a:xfrm>
          </p:grpSpPr>
          <p:pic>
            <p:nvPicPr>
              <p:cNvPr id="60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" name="60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2" name="61 Grupo"/>
            <p:cNvGrpSpPr/>
            <p:nvPr/>
          </p:nvGrpSpPr>
          <p:grpSpPr>
            <a:xfrm>
              <a:off x="6804248" y="3717032"/>
              <a:ext cx="432048" cy="740610"/>
              <a:chOff x="7164288" y="3717032"/>
              <a:chExt cx="432048" cy="740610"/>
            </a:xfrm>
          </p:grpSpPr>
          <p:pic>
            <p:nvPicPr>
              <p:cNvPr id="63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" name="63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12" y="620688"/>
            <a:ext cx="384556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1" name="140 CuadroTexto"/>
          <p:cNvSpPr txBox="1"/>
          <p:nvPr/>
        </p:nvSpPr>
        <p:spPr>
          <a:xfrm>
            <a:off x="4950894" y="787351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059"/>
          <a:stretch/>
        </p:blipFill>
        <p:spPr bwMode="auto">
          <a:xfrm>
            <a:off x="323528" y="4913992"/>
            <a:ext cx="34319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" name="141 CuadroTexto"/>
          <p:cNvSpPr txBox="1"/>
          <p:nvPr/>
        </p:nvSpPr>
        <p:spPr>
          <a:xfrm>
            <a:off x="623859" y="5061475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9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4843" l="0" r="100000">
                        <a14:backgroundMark x1="12651" y1="91704" x2="12651" y2="91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822"/>
          <a:stretch/>
        </p:blipFill>
        <p:spPr bwMode="auto">
          <a:xfrm>
            <a:off x="323528" y="5922000"/>
            <a:ext cx="369913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4" name="143 CuadroTexto"/>
          <p:cNvSpPr txBox="1"/>
          <p:nvPr/>
        </p:nvSpPr>
        <p:spPr>
          <a:xfrm>
            <a:off x="683568" y="6042603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12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335081" cy="94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5" name="144 CuadroTexto"/>
          <p:cNvSpPr txBox="1"/>
          <p:nvPr/>
        </p:nvSpPr>
        <p:spPr>
          <a:xfrm>
            <a:off x="5004048" y="1813457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13025"/>
            <a:ext cx="529259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6" name="145 CuadroTexto"/>
          <p:cNvSpPr txBox="1"/>
          <p:nvPr/>
        </p:nvSpPr>
        <p:spPr>
          <a:xfrm>
            <a:off x="827584" y="760352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sp>
        <p:nvSpPr>
          <p:cNvPr id="147" name="146 CuadroTexto"/>
          <p:cNvSpPr txBox="1"/>
          <p:nvPr/>
        </p:nvSpPr>
        <p:spPr>
          <a:xfrm>
            <a:off x="761589" y="2015805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3" y="2996952"/>
            <a:ext cx="330981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8" name="147 CuadroTexto"/>
          <p:cNvSpPr txBox="1"/>
          <p:nvPr/>
        </p:nvSpPr>
        <p:spPr>
          <a:xfrm>
            <a:off x="674781" y="3127559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936"/>
            <a:ext cx="319909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334875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0" name="149 CuadroTexto"/>
          <p:cNvSpPr txBox="1"/>
          <p:nvPr/>
        </p:nvSpPr>
        <p:spPr>
          <a:xfrm>
            <a:off x="669411" y="4077072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sp>
        <p:nvSpPr>
          <p:cNvPr id="160" name="159 CuadroTexto"/>
          <p:cNvSpPr txBox="1"/>
          <p:nvPr/>
        </p:nvSpPr>
        <p:spPr>
          <a:xfrm>
            <a:off x="3635896" y="5805264"/>
            <a:ext cx="5544616" cy="10772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UTILIZAMOS 90% MENOS ENVASES QUE </a:t>
            </a:r>
          </a:p>
          <a:p>
            <a:pPr algn="ctr"/>
            <a:r>
              <a:rPr lang="es-MX" sz="1600" b="1" dirty="0"/>
              <a:t>LAS MARCAS COMERCIALES</a:t>
            </a:r>
          </a:p>
          <a:p>
            <a:pPr algn="ctr"/>
            <a:r>
              <a:rPr lang="es-MX" sz="1600" b="1" dirty="0"/>
              <a:t>(11 vs 118)</a:t>
            </a:r>
          </a:p>
          <a:p>
            <a:pPr algn="ctr"/>
            <a:r>
              <a:rPr lang="es-MX" sz="1600" b="1" dirty="0"/>
              <a:t>NUESTROS ENVASES SON BIODEGRADABLES</a:t>
            </a:r>
          </a:p>
        </p:txBody>
      </p:sp>
      <p:sp>
        <p:nvSpPr>
          <p:cNvPr id="161" name="160 CuadroTexto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EN RESUMEN</a:t>
            </a:r>
          </a:p>
        </p:txBody>
      </p:sp>
      <p:pic>
        <p:nvPicPr>
          <p:cNvPr id="118" name="Picture 2" descr="Resultado de imagen para pursue amway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2" r="32389"/>
          <a:stretch/>
        </p:blipFill>
        <p:spPr bwMode="auto">
          <a:xfrm>
            <a:off x="4744621" y="2997056"/>
            <a:ext cx="331435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119 CuadroTexto"/>
          <p:cNvSpPr txBox="1"/>
          <p:nvPr/>
        </p:nvSpPr>
        <p:spPr>
          <a:xfrm>
            <a:off x="5026124" y="3021633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grpSp>
        <p:nvGrpSpPr>
          <p:cNvPr id="249" name="248 Grupo"/>
          <p:cNvGrpSpPr/>
          <p:nvPr/>
        </p:nvGrpSpPr>
        <p:grpSpPr>
          <a:xfrm>
            <a:off x="1331640" y="692696"/>
            <a:ext cx="2644346" cy="967141"/>
            <a:chOff x="5240022" y="4478083"/>
            <a:chExt cx="2644346" cy="967141"/>
          </a:xfrm>
        </p:grpSpPr>
        <p:pic>
          <p:nvPicPr>
            <p:cNvPr id="250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01772" y="4478083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1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84360" y="4478083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2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240022" y="4478083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3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533531" y="4478083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4" name="273 Rectángulo"/>
            <p:cNvSpPr/>
            <p:nvPr/>
          </p:nvSpPr>
          <p:spPr>
            <a:xfrm>
              <a:off x="5292080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95" name="294 Rectángulo"/>
            <p:cNvSpPr/>
            <p:nvPr/>
          </p:nvSpPr>
          <p:spPr>
            <a:xfrm>
              <a:off x="5673824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96" name="295 Rectángulo"/>
            <p:cNvSpPr/>
            <p:nvPr/>
          </p:nvSpPr>
          <p:spPr>
            <a:xfrm>
              <a:off x="6033864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97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718895" y="4483968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101483" y="4483968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357145" y="4483968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0" name="299 Rectángulo"/>
            <p:cNvSpPr/>
            <p:nvPr/>
          </p:nvSpPr>
          <p:spPr>
            <a:xfrm>
              <a:off x="6409203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01" name="300 Rectángulo"/>
            <p:cNvSpPr/>
            <p:nvPr/>
          </p:nvSpPr>
          <p:spPr>
            <a:xfrm>
              <a:off x="6790947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02" name="301 Rectángulo"/>
            <p:cNvSpPr/>
            <p:nvPr/>
          </p:nvSpPr>
          <p:spPr>
            <a:xfrm>
              <a:off x="7150987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303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01772" y="4982139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84360" y="4982139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240022" y="4982139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6" name="305 Rectángulo"/>
            <p:cNvSpPr/>
            <p:nvPr/>
          </p:nvSpPr>
          <p:spPr>
            <a:xfrm>
              <a:off x="5292080" y="5168044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07" name="306 Rectángulo"/>
            <p:cNvSpPr/>
            <p:nvPr/>
          </p:nvSpPr>
          <p:spPr>
            <a:xfrm>
              <a:off x="5673824" y="5168044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08" name="307 Rectángulo"/>
            <p:cNvSpPr/>
            <p:nvPr/>
          </p:nvSpPr>
          <p:spPr>
            <a:xfrm>
              <a:off x="6033864" y="5168044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309" name="Picture 58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718895" y="4988024"/>
              <a:ext cx="3508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59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101483" y="4988024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62" descr="http://esuper.com.do/market/media/catalog/product/cache/1/image/5e06319eda06f020e43594a9c230972d/i/m/image_775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357145" y="4988024"/>
              <a:ext cx="3508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2" name="311 Rectángulo"/>
            <p:cNvSpPr/>
            <p:nvPr/>
          </p:nvSpPr>
          <p:spPr>
            <a:xfrm>
              <a:off x="6409203" y="5173929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13" name="312 Rectángulo"/>
            <p:cNvSpPr/>
            <p:nvPr/>
          </p:nvSpPr>
          <p:spPr>
            <a:xfrm>
              <a:off x="6790947" y="5173929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14" name="313 Rectángulo"/>
            <p:cNvSpPr/>
            <p:nvPr/>
          </p:nvSpPr>
          <p:spPr>
            <a:xfrm>
              <a:off x="7150987" y="5173929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15" name="314 Rectángulo"/>
            <p:cNvSpPr/>
            <p:nvPr/>
          </p:nvSpPr>
          <p:spPr>
            <a:xfrm>
              <a:off x="7596336" y="4674840"/>
              <a:ext cx="266328" cy="19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343" name="342 Grupo"/>
          <p:cNvGrpSpPr/>
          <p:nvPr/>
        </p:nvGrpSpPr>
        <p:grpSpPr>
          <a:xfrm>
            <a:off x="1259633" y="1844824"/>
            <a:ext cx="3384376" cy="1008112"/>
            <a:chOff x="4777987" y="3717032"/>
            <a:chExt cx="3826461" cy="936104"/>
          </a:xfrm>
        </p:grpSpPr>
        <p:pic>
          <p:nvPicPr>
            <p:cNvPr id="344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513802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45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477798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46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549806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47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585810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48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621814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49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657818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50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693822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51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729826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52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7658307" y="3960440"/>
              <a:ext cx="298069" cy="692696"/>
            </a:xfrm>
            <a:prstGeom prst="rect">
              <a:avLst/>
            </a:prstGeom>
            <a:noFill/>
          </p:spPr>
        </p:pic>
        <p:pic>
          <p:nvPicPr>
            <p:cNvPr id="353" name="Picture 2" descr="Quitamanchas en gel para ropa Vanish multiuso 925 ml"/>
            <p:cNvPicPr>
              <a:picLocks noChangeAspect="1" noChangeArrowheads="1"/>
            </p:cNvPicPr>
            <p:nvPr/>
          </p:nvPicPr>
          <p:blipFill>
            <a:blip r:embed="rId15" cstate="print"/>
            <a:srcRect l="31696" t="7924" r="28683"/>
            <a:stretch>
              <a:fillRect/>
            </a:stretch>
          </p:blipFill>
          <p:spPr bwMode="auto">
            <a:xfrm>
              <a:off x="8018347" y="3960440"/>
              <a:ext cx="298069" cy="692696"/>
            </a:xfrm>
            <a:prstGeom prst="rect">
              <a:avLst/>
            </a:prstGeom>
            <a:noFill/>
          </p:spPr>
        </p:pic>
        <p:sp>
          <p:nvSpPr>
            <p:cNvPr id="354" name="353 Rectángulo"/>
            <p:cNvSpPr/>
            <p:nvPr/>
          </p:nvSpPr>
          <p:spPr>
            <a:xfrm>
              <a:off x="8244408" y="3717032"/>
              <a:ext cx="360040" cy="9361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355" name="37 Grupo"/>
            <p:cNvGrpSpPr/>
            <p:nvPr/>
          </p:nvGrpSpPr>
          <p:grpSpPr>
            <a:xfrm>
              <a:off x="4860032" y="4293096"/>
              <a:ext cx="144016" cy="144016"/>
              <a:chOff x="4860032" y="4293096"/>
              <a:chExt cx="144016" cy="144016"/>
            </a:xfrm>
          </p:grpSpPr>
          <p:sp>
            <p:nvSpPr>
              <p:cNvPr id="392" name="391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3" name="392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4" name="393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6" name="38 Grupo"/>
            <p:cNvGrpSpPr/>
            <p:nvPr/>
          </p:nvGrpSpPr>
          <p:grpSpPr>
            <a:xfrm>
              <a:off x="5220072" y="4293096"/>
              <a:ext cx="144016" cy="144016"/>
              <a:chOff x="4860032" y="4293096"/>
              <a:chExt cx="144016" cy="144016"/>
            </a:xfrm>
          </p:grpSpPr>
          <p:sp>
            <p:nvSpPr>
              <p:cNvPr id="389" name="388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0" name="389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1" name="390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7" name="42 Grupo"/>
            <p:cNvGrpSpPr/>
            <p:nvPr/>
          </p:nvGrpSpPr>
          <p:grpSpPr>
            <a:xfrm>
              <a:off x="5580112" y="4293096"/>
              <a:ext cx="144016" cy="144016"/>
              <a:chOff x="4860032" y="4293096"/>
              <a:chExt cx="144016" cy="144016"/>
            </a:xfrm>
          </p:grpSpPr>
          <p:sp>
            <p:nvSpPr>
              <p:cNvPr id="386" name="385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7" name="386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8" name="387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8" name="46 Grupo"/>
            <p:cNvGrpSpPr/>
            <p:nvPr/>
          </p:nvGrpSpPr>
          <p:grpSpPr>
            <a:xfrm>
              <a:off x="5940152" y="4293096"/>
              <a:ext cx="144016" cy="144016"/>
              <a:chOff x="4860032" y="4293096"/>
              <a:chExt cx="144016" cy="144016"/>
            </a:xfrm>
          </p:grpSpPr>
          <p:sp>
            <p:nvSpPr>
              <p:cNvPr id="383" name="382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4" name="383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5" name="384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59" name="50 Grupo"/>
            <p:cNvGrpSpPr/>
            <p:nvPr/>
          </p:nvGrpSpPr>
          <p:grpSpPr>
            <a:xfrm>
              <a:off x="6300192" y="4293096"/>
              <a:ext cx="144016" cy="144016"/>
              <a:chOff x="4860032" y="4293096"/>
              <a:chExt cx="144016" cy="144016"/>
            </a:xfrm>
          </p:grpSpPr>
          <p:sp>
            <p:nvSpPr>
              <p:cNvPr id="380" name="379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1" name="380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82" name="381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60" name="54 Grupo"/>
            <p:cNvGrpSpPr/>
            <p:nvPr/>
          </p:nvGrpSpPr>
          <p:grpSpPr>
            <a:xfrm>
              <a:off x="6660232" y="4293096"/>
              <a:ext cx="144016" cy="144016"/>
              <a:chOff x="4860032" y="4293096"/>
              <a:chExt cx="144016" cy="144016"/>
            </a:xfrm>
          </p:grpSpPr>
          <p:sp>
            <p:nvSpPr>
              <p:cNvPr id="377" name="376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8" name="377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9" name="378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61" name="58 Grupo"/>
            <p:cNvGrpSpPr/>
            <p:nvPr/>
          </p:nvGrpSpPr>
          <p:grpSpPr>
            <a:xfrm>
              <a:off x="7020272" y="4293096"/>
              <a:ext cx="144016" cy="144016"/>
              <a:chOff x="4860032" y="4293096"/>
              <a:chExt cx="144016" cy="144016"/>
            </a:xfrm>
          </p:grpSpPr>
          <p:sp>
            <p:nvSpPr>
              <p:cNvPr id="374" name="373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5" name="374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6" name="375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62" name="62 Grupo"/>
            <p:cNvGrpSpPr/>
            <p:nvPr/>
          </p:nvGrpSpPr>
          <p:grpSpPr>
            <a:xfrm>
              <a:off x="7380312" y="4293096"/>
              <a:ext cx="144016" cy="144016"/>
              <a:chOff x="4860032" y="4293096"/>
              <a:chExt cx="144016" cy="144016"/>
            </a:xfrm>
          </p:grpSpPr>
          <p:sp>
            <p:nvSpPr>
              <p:cNvPr id="371" name="370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2" name="371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3" name="372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63" name="66 Grupo"/>
            <p:cNvGrpSpPr/>
            <p:nvPr/>
          </p:nvGrpSpPr>
          <p:grpSpPr>
            <a:xfrm>
              <a:off x="7740352" y="4293096"/>
              <a:ext cx="144016" cy="144016"/>
              <a:chOff x="4860032" y="4293096"/>
              <a:chExt cx="144016" cy="144016"/>
            </a:xfrm>
          </p:grpSpPr>
          <p:sp>
            <p:nvSpPr>
              <p:cNvPr id="368" name="367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69" name="368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70" name="369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64" name="70 Grupo"/>
            <p:cNvGrpSpPr/>
            <p:nvPr/>
          </p:nvGrpSpPr>
          <p:grpSpPr>
            <a:xfrm>
              <a:off x="8100392" y="4293096"/>
              <a:ext cx="144016" cy="144016"/>
              <a:chOff x="4860032" y="4293096"/>
              <a:chExt cx="144016" cy="144016"/>
            </a:xfrm>
          </p:grpSpPr>
          <p:sp>
            <p:nvSpPr>
              <p:cNvPr id="365" name="364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66" name="365 Rectángulo"/>
              <p:cNvSpPr/>
              <p:nvPr/>
            </p:nvSpPr>
            <p:spPr>
              <a:xfrm>
                <a:off x="4932040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67" name="366 Rectángulo"/>
              <p:cNvSpPr/>
              <p:nvPr/>
            </p:nvSpPr>
            <p:spPr>
              <a:xfrm>
                <a:off x="4860032" y="429309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  <p:grpSp>
        <p:nvGrpSpPr>
          <p:cNvPr id="395" name="394 Grupo"/>
          <p:cNvGrpSpPr/>
          <p:nvPr/>
        </p:nvGrpSpPr>
        <p:grpSpPr>
          <a:xfrm>
            <a:off x="1115616" y="3212976"/>
            <a:ext cx="3168352" cy="692696"/>
            <a:chOff x="4716016" y="4561185"/>
            <a:chExt cx="3168352" cy="692696"/>
          </a:xfrm>
        </p:grpSpPr>
        <p:grpSp>
          <p:nvGrpSpPr>
            <p:cNvPr id="396" name="30 Grupo"/>
            <p:cNvGrpSpPr/>
            <p:nvPr/>
          </p:nvGrpSpPr>
          <p:grpSpPr>
            <a:xfrm>
              <a:off x="4716016" y="4561185"/>
              <a:ext cx="360040" cy="692696"/>
              <a:chOff x="4499992" y="4293096"/>
              <a:chExt cx="360040" cy="692696"/>
            </a:xfrm>
          </p:grpSpPr>
          <p:pic>
            <p:nvPicPr>
              <p:cNvPr id="421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22" name="421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97" name="31 Grupo"/>
            <p:cNvGrpSpPr/>
            <p:nvPr/>
          </p:nvGrpSpPr>
          <p:grpSpPr>
            <a:xfrm>
              <a:off x="5076056" y="4561185"/>
              <a:ext cx="360040" cy="692696"/>
              <a:chOff x="4499992" y="4293096"/>
              <a:chExt cx="360040" cy="692696"/>
            </a:xfrm>
          </p:grpSpPr>
          <p:pic>
            <p:nvPicPr>
              <p:cNvPr id="419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20" name="419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98" name="34 Grupo"/>
            <p:cNvGrpSpPr/>
            <p:nvPr/>
          </p:nvGrpSpPr>
          <p:grpSpPr>
            <a:xfrm>
              <a:off x="5436096" y="4561185"/>
              <a:ext cx="360040" cy="692696"/>
              <a:chOff x="4499992" y="4293096"/>
              <a:chExt cx="360040" cy="692696"/>
            </a:xfrm>
          </p:grpSpPr>
          <p:pic>
            <p:nvPicPr>
              <p:cNvPr id="417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18" name="417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399" name="37 Grupo"/>
            <p:cNvGrpSpPr/>
            <p:nvPr/>
          </p:nvGrpSpPr>
          <p:grpSpPr>
            <a:xfrm>
              <a:off x="5796136" y="4561185"/>
              <a:ext cx="360040" cy="692696"/>
              <a:chOff x="4499992" y="4293096"/>
              <a:chExt cx="360040" cy="692696"/>
            </a:xfrm>
          </p:grpSpPr>
          <p:pic>
            <p:nvPicPr>
              <p:cNvPr id="415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16" name="415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00" name="40 Grupo"/>
            <p:cNvGrpSpPr/>
            <p:nvPr/>
          </p:nvGrpSpPr>
          <p:grpSpPr>
            <a:xfrm>
              <a:off x="6084168" y="4561185"/>
              <a:ext cx="360040" cy="692696"/>
              <a:chOff x="4499992" y="4293096"/>
              <a:chExt cx="360040" cy="692696"/>
            </a:xfrm>
          </p:grpSpPr>
          <p:pic>
            <p:nvPicPr>
              <p:cNvPr id="413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14" name="413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01" name="43 Grupo"/>
            <p:cNvGrpSpPr/>
            <p:nvPr/>
          </p:nvGrpSpPr>
          <p:grpSpPr>
            <a:xfrm>
              <a:off x="6444208" y="4561185"/>
              <a:ext cx="360040" cy="692696"/>
              <a:chOff x="4499992" y="4293096"/>
              <a:chExt cx="360040" cy="692696"/>
            </a:xfrm>
          </p:grpSpPr>
          <p:pic>
            <p:nvPicPr>
              <p:cNvPr id="411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12" name="411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02" name="46 Grupo"/>
            <p:cNvGrpSpPr/>
            <p:nvPr/>
          </p:nvGrpSpPr>
          <p:grpSpPr>
            <a:xfrm>
              <a:off x="6804248" y="4561185"/>
              <a:ext cx="360040" cy="692696"/>
              <a:chOff x="4499992" y="4293096"/>
              <a:chExt cx="360040" cy="692696"/>
            </a:xfrm>
          </p:grpSpPr>
          <p:pic>
            <p:nvPicPr>
              <p:cNvPr id="409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10" name="409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03" name="49 Grupo"/>
            <p:cNvGrpSpPr/>
            <p:nvPr/>
          </p:nvGrpSpPr>
          <p:grpSpPr>
            <a:xfrm>
              <a:off x="7164288" y="4561185"/>
              <a:ext cx="360040" cy="692696"/>
              <a:chOff x="4499992" y="4293096"/>
              <a:chExt cx="360040" cy="692696"/>
            </a:xfrm>
          </p:grpSpPr>
          <p:pic>
            <p:nvPicPr>
              <p:cNvPr id="407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08" name="407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04" name="52 Grupo"/>
            <p:cNvGrpSpPr/>
            <p:nvPr/>
          </p:nvGrpSpPr>
          <p:grpSpPr>
            <a:xfrm>
              <a:off x="7524328" y="4561185"/>
              <a:ext cx="360040" cy="692696"/>
              <a:chOff x="4499992" y="4293096"/>
              <a:chExt cx="360040" cy="692696"/>
            </a:xfrm>
          </p:grpSpPr>
          <p:pic>
            <p:nvPicPr>
              <p:cNvPr id="405" name="Picture 2" descr="Suavizante acondicionador de telas Downy aroma floral 1.4 l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l="20000" t="3803" r="30000"/>
              <a:stretch>
                <a:fillRect/>
              </a:stretch>
            </p:blipFill>
            <p:spPr bwMode="auto">
              <a:xfrm>
                <a:off x="4499992" y="4293096"/>
                <a:ext cx="360040" cy="692696"/>
              </a:xfrm>
              <a:prstGeom prst="rect">
                <a:avLst/>
              </a:prstGeom>
              <a:noFill/>
            </p:spPr>
          </p:pic>
          <p:sp>
            <p:nvSpPr>
              <p:cNvPr id="406" name="405 Rectángulo"/>
              <p:cNvSpPr/>
              <p:nvPr/>
            </p:nvSpPr>
            <p:spPr>
              <a:xfrm>
                <a:off x="4644008" y="4653136"/>
                <a:ext cx="144016" cy="72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  <p:grpSp>
        <p:nvGrpSpPr>
          <p:cNvPr id="423" name="422 Grupo"/>
          <p:cNvGrpSpPr/>
          <p:nvPr/>
        </p:nvGrpSpPr>
        <p:grpSpPr>
          <a:xfrm>
            <a:off x="1115616" y="4005064"/>
            <a:ext cx="2736304" cy="1008112"/>
            <a:chOff x="5292080" y="4509120"/>
            <a:chExt cx="2736304" cy="1008112"/>
          </a:xfrm>
        </p:grpSpPr>
        <p:grpSp>
          <p:nvGrpSpPr>
            <p:cNvPr id="424" name="27 Grupo"/>
            <p:cNvGrpSpPr/>
            <p:nvPr/>
          </p:nvGrpSpPr>
          <p:grpSpPr>
            <a:xfrm>
              <a:off x="5292080" y="4509120"/>
              <a:ext cx="432048" cy="1008112"/>
              <a:chOff x="5292080" y="4509120"/>
              <a:chExt cx="432048" cy="1008112"/>
            </a:xfrm>
          </p:grpSpPr>
          <p:pic>
            <p:nvPicPr>
              <p:cNvPr id="441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42" name="441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25" name="28 Grupo"/>
            <p:cNvGrpSpPr/>
            <p:nvPr/>
          </p:nvGrpSpPr>
          <p:grpSpPr>
            <a:xfrm>
              <a:off x="5724128" y="4509120"/>
              <a:ext cx="432048" cy="1008112"/>
              <a:chOff x="5292080" y="4509120"/>
              <a:chExt cx="432048" cy="1008112"/>
            </a:xfrm>
          </p:grpSpPr>
          <p:pic>
            <p:nvPicPr>
              <p:cNvPr id="439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40" name="439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26" name="31 Grupo"/>
            <p:cNvGrpSpPr/>
            <p:nvPr/>
          </p:nvGrpSpPr>
          <p:grpSpPr>
            <a:xfrm>
              <a:off x="6156176" y="4509120"/>
              <a:ext cx="432048" cy="1008112"/>
              <a:chOff x="5292080" y="4509120"/>
              <a:chExt cx="432048" cy="1008112"/>
            </a:xfrm>
          </p:grpSpPr>
          <p:pic>
            <p:nvPicPr>
              <p:cNvPr id="437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38" name="437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27" name="34 Grupo"/>
            <p:cNvGrpSpPr/>
            <p:nvPr/>
          </p:nvGrpSpPr>
          <p:grpSpPr>
            <a:xfrm>
              <a:off x="6588224" y="4509120"/>
              <a:ext cx="432048" cy="1008112"/>
              <a:chOff x="5292080" y="4509120"/>
              <a:chExt cx="432048" cy="1008112"/>
            </a:xfrm>
          </p:grpSpPr>
          <p:pic>
            <p:nvPicPr>
              <p:cNvPr id="435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36" name="435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28" name="37 Grupo"/>
            <p:cNvGrpSpPr/>
            <p:nvPr/>
          </p:nvGrpSpPr>
          <p:grpSpPr>
            <a:xfrm>
              <a:off x="7020272" y="4509120"/>
              <a:ext cx="432048" cy="1008112"/>
              <a:chOff x="5292080" y="4509120"/>
              <a:chExt cx="432048" cy="1008112"/>
            </a:xfrm>
          </p:grpSpPr>
          <p:pic>
            <p:nvPicPr>
              <p:cNvPr id="433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34" name="433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29" name="40 Grupo"/>
            <p:cNvGrpSpPr/>
            <p:nvPr/>
          </p:nvGrpSpPr>
          <p:grpSpPr>
            <a:xfrm>
              <a:off x="7452320" y="4509120"/>
              <a:ext cx="432048" cy="1008112"/>
              <a:chOff x="5292080" y="4509120"/>
              <a:chExt cx="432048" cy="1008112"/>
            </a:xfrm>
          </p:grpSpPr>
          <p:pic>
            <p:nvPicPr>
              <p:cNvPr id="431" name="Picture 2" descr="Quitamanchas Dr Beckmann prelavado 250 ml-imgage-0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l="28571" r="28572"/>
              <a:stretch>
                <a:fillRect/>
              </a:stretch>
            </p:blipFill>
            <p:spPr bwMode="auto">
              <a:xfrm>
                <a:off x="5292080" y="4509120"/>
                <a:ext cx="432048" cy="1008112"/>
              </a:xfrm>
              <a:prstGeom prst="rect">
                <a:avLst/>
              </a:prstGeom>
              <a:noFill/>
            </p:spPr>
          </p:pic>
          <p:sp>
            <p:nvSpPr>
              <p:cNvPr id="432" name="431 Rectángulo"/>
              <p:cNvSpPr/>
              <p:nvPr/>
            </p:nvSpPr>
            <p:spPr>
              <a:xfrm>
                <a:off x="5364088" y="5013176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430" name="429 Rectángulo"/>
            <p:cNvSpPr/>
            <p:nvPr/>
          </p:nvSpPr>
          <p:spPr>
            <a:xfrm>
              <a:off x="7596336" y="4509120"/>
              <a:ext cx="432048" cy="1008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443" name="442 Grupo"/>
          <p:cNvGrpSpPr/>
          <p:nvPr/>
        </p:nvGrpSpPr>
        <p:grpSpPr>
          <a:xfrm>
            <a:off x="5508104" y="692696"/>
            <a:ext cx="2880320" cy="844327"/>
            <a:chOff x="3923928" y="3697263"/>
            <a:chExt cx="4464497" cy="1656184"/>
          </a:xfrm>
        </p:grpSpPr>
        <p:grpSp>
          <p:nvGrpSpPr>
            <p:cNvPr id="444" name="107 Grupo"/>
            <p:cNvGrpSpPr/>
            <p:nvPr/>
          </p:nvGrpSpPr>
          <p:grpSpPr>
            <a:xfrm>
              <a:off x="3923928" y="3697263"/>
              <a:ext cx="1152127" cy="800088"/>
              <a:chOff x="3923928" y="3140968"/>
              <a:chExt cx="1152127" cy="800088"/>
            </a:xfrm>
          </p:grpSpPr>
          <p:pic>
            <p:nvPicPr>
              <p:cNvPr id="486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87" name="486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8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89" name="488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9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91" name="490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45" name="108 Grupo"/>
            <p:cNvGrpSpPr/>
            <p:nvPr/>
          </p:nvGrpSpPr>
          <p:grpSpPr>
            <a:xfrm>
              <a:off x="5148064" y="3697263"/>
              <a:ext cx="1152127" cy="800088"/>
              <a:chOff x="3923928" y="3140968"/>
              <a:chExt cx="1152127" cy="800088"/>
            </a:xfrm>
          </p:grpSpPr>
          <p:pic>
            <p:nvPicPr>
              <p:cNvPr id="48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81" name="480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82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83" name="482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84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85" name="484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46" name="115 Grupo"/>
            <p:cNvGrpSpPr/>
            <p:nvPr/>
          </p:nvGrpSpPr>
          <p:grpSpPr>
            <a:xfrm>
              <a:off x="6372200" y="3697263"/>
              <a:ext cx="1152127" cy="800088"/>
              <a:chOff x="3923928" y="3140968"/>
              <a:chExt cx="1152127" cy="800088"/>
            </a:xfrm>
          </p:grpSpPr>
          <p:pic>
            <p:nvPicPr>
              <p:cNvPr id="474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75" name="474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76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77" name="476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7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79" name="478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pic>
          <p:nvPicPr>
            <p:cNvPr id="447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596337" y="3697263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448" name="447 Rectángulo"/>
            <p:cNvSpPr/>
            <p:nvPr/>
          </p:nvSpPr>
          <p:spPr>
            <a:xfrm>
              <a:off x="7668345" y="4201319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49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28386" y="3697263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450" name="449 Rectángulo"/>
            <p:cNvSpPr/>
            <p:nvPr/>
          </p:nvSpPr>
          <p:spPr>
            <a:xfrm>
              <a:off x="8100394" y="4201319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451" name="129 Grupo"/>
            <p:cNvGrpSpPr/>
            <p:nvPr/>
          </p:nvGrpSpPr>
          <p:grpSpPr>
            <a:xfrm>
              <a:off x="3923928" y="4553359"/>
              <a:ext cx="1152127" cy="800088"/>
              <a:chOff x="3923928" y="3140968"/>
              <a:chExt cx="1152127" cy="800088"/>
            </a:xfrm>
          </p:grpSpPr>
          <p:pic>
            <p:nvPicPr>
              <p:cNvPr id="46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69" name="468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7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71" name="470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72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73" name="472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52" name="136 Grupo"/>
            <p:cNvGrpSpPr/>
            <p:nvPr/>
          </p:nvGrpSpPr>
          <p:grpSpPr>
            <a:xfrm>
              <a:off x="5148064" y="4553359"/>
              <a:ext cx="1152127" cy="800088"/>
              <a:chOff x="3923928" y="3140968"/>
              <a:chExt cx="1152127" cy="800088"/>
            </a:xfrm>
          </p:grpSpPr>
          <p:pic>
            <p:nvPicPr>
              <p:cNvPr id="462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63" name="462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64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65" name="464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66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67" name="466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453" name="143 Grupo"/>
            <p:cNvGrpSpPr/>
            <p:nvPr/>
          </p:nvGrpSpPr>
          <p:grpSpPr>
            <a:xfrm>
              <a:off x="6372200" y="4553359"/>
              <a:ext cx="1152127" cy="800088"/>
              <a:chOff x="3923928" y="3140968"/>
              <a:chExt cx="1152127" cy="800088"/>
            </a:xfrm>
          </p:grpSpPr>
          <p:pic>
            <p:nvPicPr>
              <p:cNvPr id="456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923928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57" name="456 Rectángulo"/>
              <p:cNvSpPr/>
              <p:nvPr/>
            </p:nvSpPr>
            <p:spPr>
              <a:xfrm>
                <a:off x="3995936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58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355977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59" name="458 Rectángulo"/>
              <p:cNvSpPr/>
              <p:nvPr/>
            </p:nvSpPr>
            <p:spPr>
              <a:xfrm>
                <a:off x="4427985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60" name="Picture 2" descr="Limpiador Multiusos Flores Aromaticas 700 ml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716016" y="3140968"/>
                <a:ext cx="360039" cy="800088"/>
              </a:xfrm>
              <a:prstGeom prst="rect">
                <a:avLst/>
              </a:prstGeom>
              <a:noFill/>
            </p:spPr>
          </p:pic>
          <p:sp>
            <p:nvSpPr>
              <p:cNvPr id="461" name="460 Rectángulo"/>
              <p:cNvSpPr/>
              <p:nvPr/>
            </p:nvSpPr>
            <p:spPr>
              <a:xfrm>
                <a:off x="4788024" y="3645024"/>
                <a:ext cx="216024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pic>
          <p:nvPicPr>
            <p:cNvPr id="454" name="Picture 2" descr="Limpiador Multiusos Flores Aromaticas 700 ml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596337" y="4553359"/>
              <a:ext cx="360039" cy="800088"/>
            </a:xfrm>
            <a:prstGeom prst="rect">
              <a:avLst/>
            </a:prstGeom>
            <a:noFill/>
          </p:spPr>
        </p:pic>
        <p:sp>
          <p:nvSpPr>
            <p:cNvPr id="455" name="454 Rectángulo"/>
            <p:cNvSpPr/>
            <p:nvPr/>
          </p:nvSpPr>
          <p:spPr>
            <a:xfrm>
              <a:off x="7668345" y="5057415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492" name="491 Grupo"/>
          <p:cNvGrpSpPr/>
          <p:nvPr/>
        </p:nvGrpSpPr>
        <p:grpSpPr>
          <a:xfrm>
            <a:off x="5508104" y="1700808"/>
            <a:ext cx="2736304" cy="1008112"/>
            <a:chOff x="4932040" y="3577898"/>
            <a:chExt cx="2879726" cy="1795318"/>
          </a:xfrm>
        </p:grpSpPr>
        <p:pic>
          <p:nvPicPr>
            <p:cNvPr id="49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507985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795958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5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08393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6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37190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7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659875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8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947848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723582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752379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4932040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220013" y="3577898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507985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795958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08393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6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37190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7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659875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8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947848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9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723582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752379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4932040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220013" y="4154161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4932040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220013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" name="514 Rectángulo"/>
            <p:cNvSpPr/>
            <p:nvPr/>
          </p:nvSpPr>
          <p:spPr>
            <a:xfrm>
              <a:off x="5007913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16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512087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7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5800060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8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088151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9" name="Picture 2" descr="http://www.ofisaxp.com/WLweb/productos/AXION900ML_501.jpg"/>
            <p:cNvPicPr>
              <a:picLocks noChangeAspect="1" noChangeArrowheads="1"/>
            </p:cNvPicPr>
            <p:nvPr/>
          </p:nvPicPr>
          <p:blipFill>
            <a:blip r:embed="rId19" cstate="print"/>
            <a:srcRect l="25000" r="25000"/>
            <a:stretch>
              <a:fillRect/>
            </a:stretch>
          </p:blipFill>
          <p:spPr bwMode="auto">
            <a:xfrm>
              <a:off x="6376124" y="4796953"/>
              <a:ext cx="287973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0" name="519 Rectángulo"/>
            <p:cNvSpPr/>
            <p:nvPr/>
          </p:nvSpPr>
          <p:spPr>
            <a:xfrm>
              <a:off x="5295945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1" name="520 Rectángulo"/>
            <p:cNvSpPr/>
            <p:nvPr/>
          </p:nvSpPr>
          <p:spPr>
            <a:xfrm>
              <a:off x="5583977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2" name="521 Rectángulo"/>
            <p:cNvSpPr/>
            <p:nvPr/>
          </p:nvSpPr>
          <p:spPr>
            <a:xfrm>
              <a:off x="5872009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3" name="522 Rectángulo"/>
            <p:cNvSpPr/>
            <p:nvPr/>
          </p:nvSpPr>
          <p:spPr>
            <a:xfrm>
              <a:off x="6160041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4" name="523 Rectángulo"/>
            <p:cNvSpPr/>
            <p:nvPr/>
          </p:nvSpPr>
          <p:spPr>
            <a:xfrm>
              <a:off x="6448073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5" name="524 Rectángulo"/>
            <p:cNvSpPr/>
            <p:nvPr/>
          </p:nvSpPr>
          <p:spPr>
            <a:xfrm>
              <a:off x="6736105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6" name="525 Rectángulo"/>
            <p:cNvSpPr/>
            <p:nvPr/>
          </p:nvSpPr>
          <p:spPr>
            <a:xfrm>
              <a:off x="7024137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7" name="526 Rectángulo"/>
            <p:cNvSpPr/>
            <p:nvPr/>
          </p:nvSpPr>
          <p:spPr>
            <a:xfrm>
              <a:off x="7312169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8" name="527 Rectángulo"/>
            <p:cNvSpPr/>
            <p:nvPr/>
          </p:nvSpPr>
          <p:spPr>
            <a:xfrm>
              <a:off x="7600201" y="38610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29" name="528 Rectángulo"/>
            <p:cNvSpPr/>
            <p:nvPr/>
          </p:nvSpPr>
          <p:spPr>
            <a:xfrm>
              <a:off x="5007913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0" name="529 Rectángulo"/>
            <p:cNvSpPr/>
            <p:nvPr/>
          </p:nvSpPr>
          <p:spPr>
            <a:xfrm>
              <a:off x="5295945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1" name="530 Rectángulo"/>
            <p:cNvSpPr/>
            <p:nvPr/>
          </p:nvSpPr>
          <p:spPr>
            <a:xfrm>
              <a:off x="5583977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2" name="531 Rectángulo"/>
            <p:cNvSpPr/>
            <p:nvPr/>
          </p:nvSpPr>
          <p:spPr>
            <a:xfrm>
              <a:off x="5872009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3" name="532 Rectángulo"/>
            <p:cNvSpPr/>
            <p:nvPr/>
          </p:nvSpPr>
          <p:spPr>
            <a:xfrm>
              <a:off x="6160041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4" name="533 Rectángulo"/>
            <p:cNvSpPr/>
            <p:nvPr/>
          </p:nvSpPr>
          <p:spPr>
            <a:xfrm>
              <a:off x="6448073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5" name="534 Rectángulo"/>
            <p:cNvSpPr/>
            <p:nvPr/>
          </p:nvSpPr>
          <p:spPr>
            <a:xfrm>
              <a:off x="6736105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6" name="535 Rectángulo"/>
            <p:cNvSpPr/>
            <p:nvPr/>
          </p:nvSpPr>
          <p:spPr>
            <a:xfrm>
              <a:off x="7024137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7" name="536 Rectángulo"/>
            <p:cNvSpPr/>
            <p:nvPr/>
          </p:nvSpPr>
          <p:spPr>
            <a:xfrm>
              <a:off x="7312169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8" name="537 Rectángulo"/>
            <p:cNvSpPr/>
            <p:nvPr/>
          </p:nvSpPr>
          <p:spPr>
            <a:xfrm>
              <a:off x="7600201" y="4437112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9" name="538 Rectángulo"/>
            <p:cNvSpPr/>
            <p:nvPr/>
          </p:nvSpPr>
          <p:spPr>
            <a:xfrm>
              <a:off x="5007913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0" name="539 Rectángulo"/>
            <p:cNvSpPr/>
            <p:nvPr/>
          </p:nvSpPr>
          <p:spPr>
            <a:xfrm>
              <a:off x="5295945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1" name="540 Rectángulo"/>
            <p:cNvSpPr/>
            <p:nvPr/>
          </p:nvSpPr>
          <p:spPr>
            <a:xfrm>
              <a:off x="5583977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2" name="541 Rectángulo"/>
            <p:cNvSpPr/>
            <p:nvPr/>
          </p:nvSpPr>
          <p:spPr>
            <a:xfrm>
              <a:off x="5872009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3" name="542 Rectángulo"/>
            <p:cNvSpPr/>
            <p:nvPr/>
          </p:nvSpPr>
          <p:spPr>
            <a:xfrm>
              <a:off x="6160041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4" name="543 Rectángulo"/>
            <p:cNvSpPr/>
            <p:nvPr/>
          </p:nvSpPr>
          <p:spPr>
            <a:xfrm>
              <a:off x="6448073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45" name="544 Rectángulo"/>
            <p:cNvSpPr/>
            <p:nvPr/>
          </p:nvSpPr>
          <p:spPr>
            <a:xfrm>
              <a:off x="6736105" y="508518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546" name="545 Grupo"/>
          <p:cNvGrpSpPr/>
          <p:nvPr/>
        </p:nvGrpSpPr>
        <p:grpSpPr>
          <a:xfrm>
            <a:off x="5508104" y="2780928"/>
            <a:ext cx="1728192" cy="1296144"/>
            <a:chOff x="5364088" y="3212976"/>
            <a:chExt cx="2088232" cy="1858516"/>
          </a:xfrm>
        </p:grpSpPr>
        <p:pic>
          <p:nvPicPr>
            <p:cNvPr id="547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364088" y="3212976"/>
              <a:ext cx="360040" cy="850404"/>
            </a:xfrm>
            <a:prstGeom prst="rect">
              <a:avLst/>
            </a:prstGeom>
            <a:noFill/>
          </p:spPr>
        </p:pic>
        <p:pic>
          <p:nvPicPr>
            <p:cNvPr id="548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652120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49" name="548 Rectángulo"/>
            <p:cNvSpPr/>
            <p:nvPr/>
          </p:nvSpPr>
          <p:spPr>
            <a:xfrm>
              <a:off x="5724128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50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940152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51" name="550 Rectángulo"/>
            <p:cNvSpPr/>
            <p:nvPr/>
          </p:nvSpPr>
          <p:spPr>
            <a:xfrm>
              <a:off x="6012160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52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228184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53" name="552 Rectángulo"/>
            <p:cNvSpPr/>
            <p:nvPr/>
          </p:nvSpPr>
          <p:spPr>
            <a:xfrm>
              <a:off x="6300192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54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516216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55" name="554 Rectángulo"/>
            <p:cNvSpPr/>
            <p:nvPr/>
          </p:nvSpPr>
          <p:spPr>
            <a:xfrm>
              <a:off x="6588224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56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804248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57" name="556 Rectángulo"/>
            <p:cNvSpPr/>
            <p:nvPr/>
          </p:nvSpPr>
          <p:spPr>
            <a:xfrm>
              <a:off x="6876256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58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364088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59" name="558 Rectángulo"/>
            <p:cNvSpPr/>
            <p:nvPr/>
          </p:nvSpPr>
          <p:spPr>
            <a:xfrm>
              <a:off x="5436096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60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652120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61" name="560 Rectángulo"/>
            <p:cNvSpPr/>
            <p:nvPr/>
          </p:nvSpPr>
          <p:spPr>
            <a:xfrm>
              <a:off x="5724128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62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5940152" y="4221088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63" name="562 Rectángulo"/>
            <p:cNvSpPr/>
            <p:nvPr/>
          </p:nvSpPr>
          <p:spPr>
            <a:xfrm>
              <a:off x="6012160" y="4574282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64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228184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65" name="564 Rectángulo"/>
            <p:cNvSpPr/>
            <p:nvPr/>
          </p:nvSpPr>
          <p:spPr>
            <a:xfrm>
              <a:off x="6300192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66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516216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67" name="566 Rectángulo"/>
            <p:cNvSpPr/>
            <p:nvPr/>
          </p:nvSpPr>
          <p:spPr>
            <a:xfrm>
              <a:off x="6588224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68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6804248" y="4214242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69" name="568 Rectángulo"/>
            <p:cNvSpPr/>
            <p:nvPr/>
          </p:nvSpPr>
          <p:spPr>
            <a:xfrm>
              <a:off x="6876256" y="456743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570" name="Picture 2" descr="1"/>
            <p:cNvPicPr>
              <a:picLocks noChangeAspect="1" noChangeArrowheads="1"/>
            </p:cNvPicPr>
            <p:nvPr/>
          </p:nvPicPr>
          <p:blipFill>
            <a:blip r:embed="rId20" cstate="print"/>
            <a:srcRect l="27272" t="3970" r="27273"/>
            <a:stretch>
              <a:fillRect/>
            </a:stretch>
          </p:blipFill>
          <p:spPr bwMode="auto">
            <a:xfrm>
              <a:off x="7092280" y="3212976"/>
              <a:ext cx="360040" cy="850404"/>
            </a:xfrm>
            <a:prstGeom prst="rect">
              <a:avLst/>
            </a:prstGeom>
            <a:noFill/>
          </p:spPr>
        </p:pic>
        <p:sp>
          <p:nvSpPr>
            <p:cNvPr id="571" name="570 Rectángulo"/>
            <p:cNvSpPr/>
            <p:nvPr/>
          </p:nvSpPr>
          <p:spPr>
            <a:xfrm>
              <a:off x="7164288" y="355932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72" name="571 Rectángulo"/>
            <p:cNvSpPr/>
            <p:nvPr/>
          </p:nvSpPr>
          <p:spPr>
            <a:xfrm>
              <a:off x="5436096" y="357301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589" name="588 Grupo"/>
          <p:cNvGrpSpPr/>
          <p:nvPr/>
        </p:nvGrpSpPr>
        <p:grpSpPr>
          <a:xfrm>
            <a:off x="1043608" y="5157192"/>
            <a:ext cx="2448272" cy="764808"/>
            <a:chOff x="4932040" y="4293096"/>
            <a:chExt cx="3096344" cy="1080120"/>
          </a:xfrm>
        </p:grpSpPr>
        <p:pic>
          <p:nvPicPr>
            <p:cNvPr id="590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4932040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1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5364088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2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5796136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3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6228184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4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6660232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5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7092280" y="4293096"/>
              <a:ext cx="504056" cy="1080120"/>
            </a:xfrm>
            <a:prstGeom prst="rect">
              <a:avLst/>
            </a:prstGeom>
            <a:noFill/>
          </p:spPr>
        </p:pic>
        <p:pic>
          <p:nvPicPr>
            <p:cNvPr id="596" name="Picture 2" descr="https://www.soriana.com/medias/sys_master/images/images/h49/h37/8939916886046.jpg"/>
            <p:cNvPicPr>
              <a:picLocks noChangeAspect="1" noChangeArrowheads="1"/>
            </p:cNvPicPr>
            <p:nvPr/>
          </p:nvPicPr>
          <p:blipFill>
            <a:blip r:embed="rId21" cstate="print"/>
            <a:srcRect l="25000" t="6250" r="31250"/>
            <a:stretch>
              <a:fillRect/>
            </a:stretch>
          </p:blipFill>
          <p:spPr bwMode="auto">
            <a:xfrm>
              <a:off x="7524328" y="4293096"/>
              <a:ext cx="504056" cy="1080120"/>
            </a:xfrm>
            <a:prstGeom prst="rect">
              <a:avLst/>
            </a:prstGeom>
            <a:noFill/>
          </p:spPr>
        </p:pic>
        <p:sp>
          <p:nvSpPr>
            <p:cNvPr id="597" name="596 Rectángulo"/>
            <p:cNvSpPr/>
            <p:nvPr/>
          </p:nvSpPr>
          <p:spPr>
            <a:xfrm>
              <a:off x="5076056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98" name="597 Rectángulo"/>
            <p:cNvSpPr/>
            <p:nvPr/>
          </p:nvSpPr>
          <p:spPr>
            <a:xfrm>
              <a:off x="5508104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99" name="598 Rectángulo"/>
            <p:cNvSpPr/>
            <p:nvPr/>
          </p:nvSpPr>
          <p:spPr>
            <a:xfrm>
              <a:off x="5940152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00" name="599 Rectángulo"/>
            <p:cNvSpPr/>
            <p:nvPr/>
          </p:nvSpPr>
          <p:spPr>
            <a:xfrm>
              <a:off x="6372200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01" name="600 Rectángulo"/>
            <p:cNvSpPr/>
            <p:nvPr/>
          </p:nvSpPr>
          <p:spPr>
            <a:xfrm>
              <a:off x="6804248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02" name="601 Rectángulo"/>
            <p:cNvSpPr/>
            <p:nvPr/>
          </p:nvSpPr>
          <p:spPr>
            <a:xfrm>
              <a:off x="7236296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03" name="602 Rectángulo"/>
            <p:cNvSpPr/>
            <p:nvPr/>
          </p:nvSpPr>
          <p:spPr>
            <a:xfrm>
              <a:off x="7668344" y="4869160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604" name="35 Imagen" descr="1959.jpg"/>
          <p:cNvPicPr>
            <a:picLocks noChangeAspect="1"/>
          </p:cNvPicPr>
          <p:nvPr/>
        </p:nvPicPr>
        <p:blipFill>
          <a:blip r:embed="rId22" cstate="print"/>
          <a:srcRect l="3999" t="13333" r="3999" b="16666"/>
          <a:stretch>
            <a:fillRect/>
          </a:stretch>
        </p:blipFill>
        <p:spPr bwMode="auto">
          <a:xfrm>
            <a:off x="4283968" y="4149080"/>
            <a:ext cx="761308" cy="66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" name="604 CuadroTexto"/>
          <p:cNvSpPr txBox="1"/>
          <p:nvPr/>
        </p:nvSpPr>
        <p:spPr>
          <a:xfrm>
            <a:off x="5004048" y="4099719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grpSp>
        <p:nvGrpSpPr>
          <p:cNvPr id="606" name="605 Grupo"/>
          <p:cNvGrpSpPr/>
          <p:nvPr/>
        </p:nvGrpSpPr>
        <p:grpSpPr>
          <a:xfrm>
            <a:off x="5508104" y="4221088"/>
            <a:ext cx="1017696" cy="720080"/>
            <a:chOff x="5642536" y="3959437"/>
            <a:chExt cx="1425346" cy="1125747"/>
          </a:xfrm>
        </p:grpSpPr>
        <p:pic>
          <p:nvPicPr>
            <p:cNvPr id="607" name="30 Imagen" descr="colgate2.jpg"/>
            <p:cNvPicPr>
              <a:picLocks noChangeAspect="1"/>
            </p:cNvPicPr>
            <p:nvPr/>
          </p:nvPicPr>
          <p:blipFill>
            <a:blip r:embed="rId23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6472569" y="4308688"/>
              <a:ext cx="944563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8" name="31 Imagen" descr="colgate2.jpg"/>
            <p:cNvPicPr>
              <a:picLocks noChangeAspect="1"/>
            </p:cNvPicPr>
            <p:nvPr/>
          </p:nvPicPr>
          <p:blipFill>
            <a:blip r:embed="rId23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6112207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9" name="32 Imagen" descr="colgate2.jpg"/>
            <p:cNvPicPr>
              <a:picLocks noChangeAspect="1"/>
            </p:cNvPicPr>
            <p:nvPr/>
          </p:nvPicPr>
          <p:blipFill>
            <a:blip r:embed="rId23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5772482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0" name="33 Imagen" descr="colgate2.jpg"/>
            <p:cNvPicPr>
              <a:picLocks noChangeAspect="1"/>
            </p:cNvPicPr>
            <p:nvPr/>
          </p:nvPicPr>
          <p:blipFill>
            <a:blip r:embed="rId23" cstate="print"/>
            <a:srcRect l="7031" t="35632" r="6584" b="40054"/>
            <a:stretch>
              <a:fillRect/>
            </a:stretch>
          </p:blipFill>
          <p:spPr bwMode="auto">
            <a:xfrm rot="16927107" flipV="1">
              <a:off x="5385132" y="4308687"/>
              <a:ext cx="9445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1" name="610 Rectángulo"/>
            <p:cNvSpPr/>
            <p:nvPr/>
          </p:nvSpPr>
          <p:spPr>
            <a:xfrm>
              <a:off x="6794664" y="4365104"/>
              <a:ext cx="216024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12" name="611 Rectángulo"/>
            <p:cNvSpPr/>
            <p:nvPr/>
          </p:nvSpPr>
          <p:spPr>
            <a:xfrm>
              <a:off x="5642536" y="4365104"/>
              <a:ext cx="100811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613" name="Picture 2" descr="http://www.amwayspb.ru/forkat/9949b.jpe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427984" y="5157192"/>
            <a:ext cx="576064" cy="61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" name="613 CuadroTexto"/>
          <p:cNvSpPr txBox="1"/>
          <p:nvPr/>
        </p:nvSpPr>
        <p:spPr>
          <a:xfrm>
            <a:off x="5004048" y="5013176"/>
            <a:ext cx="481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/>
              <a:t>=</a:t>
            </a:r>
            <a:endParaRPr lang="es-MX" sz="4000" b="1" dirty="0"/>
          </a:p>
        </p:txBody>
      </p:sp>
      <p:grpSp>
        <p:nvGrpSpPr>
          <p:cNvPr id="615" name="614 Grupo"/>
          <p:cNvGrpSpPr/>
          <p:nvPr/>
        </p:nvGrpSpPr>
        <p:grpSpPr>
          <a:xfrm>
            <a:off x="5508104" y="5013176"/>
            <a:ext cx="2952328" cy="740610"/>
            <a:chOff x="5004048" y="3717032"/>
            <a:chExt cx="2952328" cy="740610"/>
          </a:xfrm>
        </p:grpSpPr>
        <p:grpSp>
          <p:nvGrpSpPr>
            <p:cNvPr id="616" name="40 Grupo"/>
            <p:cNvGrpSpPr/>
            <p:nvPr/>
          </p:nvGrpSpPr>
          <p:grpSpPr>
            <a:xfrm>
              <a:off x="7164288" y="3717032"/>
              <a:ext cx="432048" cy="740610"/>
              <a:chOff x="7164288" y="3717032"/>
              <a:chExt cx="432048" cy="740610"/>
            </a:xfrm>
          </p:grpSpPr>
          <p:pic>
            <p:nvPicPr>
              <p:cNvPr id="638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9" name="638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17" name="43 Grupo"/>
            <p:cNvGrpSpPr/>
            <p:nvPr/>
          </p:nvGrpSpPr>
          <p:grpSpPr>
            <a:xfrm>
              <a:off x="7524328" y="3717032"/>
              <a:ext cx="432048" cy="740610"/>
              <a:chOff x="7164288" y="3717032"/>
              <a:chExt cx="432048" cy="740610"/>
            </a:xfrm>
          </p:grpSpPr>
          <p:pic>
            <p:nvPicPr>
              <p:cNvPr id="636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7" name="636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18" name="46 Grupo"/>
            <p:cNvGrpSpPr/>
            <p:nvPr/>
          </p:nvGrpSpPr>
          <p:grpSpPr>
            <a:xfrm>
              <a:off x="5004048" y="3717032"/>
              <a:ext cx="432048" cy="740610"/>
              <a:chOff x="7164288" y="3717032"/>
              <a:chExt cx="432048" cy="740610"/>
            </a:xfrm>
          </p:grpSpPr>
          <p:pic>
            <p:nvPicPr>
              <p:cNvPr id="634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5" name="634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19" name="49 Grupo"/>
            <p:cNvGrpSpPr/>
            <p:nvPr/>
          </p:nvGrpSpPr>
          <p:grpSpPr>
            <a:xfrm>
              <a:off x="5364088" y="3717032"/>
              <a:ext cx="432048" cy="740610"/>
              <a:chOff x="7164288" y="3717032"/>
              <a:chExt cx="432048" cy="740610"/>
            </a:xfrm>
          </p:grpSpPr>
          <p:pic>
            <p:nvPicPr>
              <p:cNvPr id="632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3" name="632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20" name="52 Grupo"/>
            <p:cNvGrpSpPr/>
            <p:nvPr/>
          </p:nvGrpSpPr>
          <p:grpSpPr>
            <a:xfrm>
              <a:off x="5724128" y="3717032"/>
              <a:ext cx="432048" cy="740610"/>
              <a:chOff x="7164288" y="3717032"/>
              <a:chExt cx="432048" cy="740610"/>
            </a:xfrm>
          </p:grpSpPr>
          <p:pic>
            <p:nvPicPr>
              <p:cNvPr id="630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1" name="630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21" name="55 Grupo"/>
            <p:cNvGrpSpPr/>
            <p:nvPr/>
          </p:nvGrpSpPr>
          <p:grpSpPr>
            <a:xfrm>
              <a:off x="6084168" y="3717032"/>
              <a:ext cx="432048" cy="740610"/>
              <a:chOff x="7164288" y="3717032"/>
              <a:chExt cx="432048" cy="740610"/>
            </a:xfrm>
          </p:grpSpPr>
          <p:pic>
            <p:nvPicPr>
              <p:cNvPr id="628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9" name="628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22" name="58 Grupo"/>
            <p:cNvGrpSpPr/>
            <p:nvPr/>
          </p:nvGrpSpPr>
          <p:grpSpPr>
            <a:xfrm>
              <a:off x="6444208" y="3717032"/>
              <a:ext cx="432048" cy="740610"/>
              <a:chOff x="7164288" y="3717032"/>
              <a:chExt cx="432048" cy="740610"/>
            </a:xfrm>
          </p:grpSpPr>
          <p:pic>
            <p:nvPicPr>
              <p:cNvPr id="626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7" name="626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23" name="61 Grupo"/>
            <p:cNvGrpSpPr/>
            <p:nvPr/>
          </p:nvGrpSpPr>
          <p:grpSpPr>
            <a:xfrm>
              <a:off x="6804248" y="3717032"/>
              <a:ext cx="432048" cy="740610"/>
              <a:chOff x="7164288" y="3717032"/>
              <a:chExt cx="432048" cy="740610"/>
            </a:xfrm>
          </p:grpSpPr>
          <p:pic>
            <p:nvPicPr>
              <p:cNvPr id="624" name="Picture 4" descr="http://canigivemydog.com/wp-content/uploads/2011/11/can-i-give-my-dog-listerine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12240" r="14319"/>
              <a:stretch>
                <a:fillRect/>
              </a:stretch>
            </p:blipFill>
            <p:spPr bwMode="auto">
              <a:xfrm>
                <a:off x="7164288" y="3717032"/>
                <a:ext cx="432048" cy="740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5" name="624 Rectángulo"/>
              <p:cNvSpPr/>
              <p:nvPr/>
            </p:nvSpPr>
            <p:spPr>
              <a:xfrm>
                <a:off x="7308304" y="4005064"/>
                <a:ext cx="14401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</p:grpSp>
      <p:grpSp>
        <p:nvGrpSpPr>
          <p:cNvPr id="640" name="639 Grupo"/>
          <p:cNvGrpSpPr/>
          <p:nvPr/>
        </p:nvGrpSpPr>
        <p:grpSpPr>
          <a:xfrm>
            <a:off x="1115617" y="5949280"/>
            <a:ext cx="2520280" cy="908720"/>
            <a:chOff x="4977291" y="3786190"/>
            <a:chExt cx="3771173" cy="1515018"/>
          </a:xfrm>
        </p:grpSpPr>
        <p:sp>
          <p:nvSpPr>
            <p:cNvPr id="641" name="640 Rectángulo"/>
            <p:cNvSpPr/>
            <p:nvPr/>
          </p:nvSpPr>
          <p:spPr>
            <a:xfrm>
              <a:off x="6906117" y="3786190"/>
              <a:ext cx="500066" cy="13573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642" name="39 Grupo"/>
            <p:cNvGrpSpPr/>
            <p:nvPr/>
          </p:nvGrpSpPr>
          <p:grpSpPr>
            <a:xfrm>
              <a:off x="4977291" y="3984062"/>
              <a:ext cx="470841" cy="1159450"/>
              <a:chOff x="4977291" y="3984062"/>
              <a:chExt cx="470841" cy="1159450"/>
            </a:xfrm>
          </p:grpSpPr>
          <p:pic>
            <p:nvPicPr>
              <p:cNvPr id="662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3" name="662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3" name="40 Grupo"/>
            <p:cNvGrpSpPr/>
            <p:nvPr/>
          </p:nvGrpSpPr>
          <p:grpSpPr>
            <a:xfrm>
              <a:off x="5508104" y="4005064"/>
              <a:ext cx="470841" cy="1159450"/>
              <a:chOff x="4977291" y="3984062"/>
              <a:chExt cx="470841" cy="1159450"/>
            </a:xfrm>
          </p:grpSpPr>
          <p:pic>
            <p:nvPicPr>
              <p:cNvPr id="660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1" name="660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4" name="43 Grupo"/>
            <p:cNvGrpSpPr/>
            <p:nvPr/>
          </p:nvGrpSpPr>
          <p:grpSpPr>
            <a:xfrm>
              <a:off x="6045375" y="4005064"/>
              <a:ext cx="470841" cy="1159450"/>
              <a:chOff x="4977291" y="3984062"/>
              <a:chExt cx="470841" cy="1159450"/>
            </a:xfrm>
          </p:grpSpPr>
          <p:pic>
            <p:nvPicPr>
              <p:cNvPr id="658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9" name="658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5" name="46 Grupo"/>
            <p:cNvGrpSpPr/>
            <p:nvPr/>
          </p:nvGrpSpPr>
          <p:grpSpPr>
            <a:xfrm>
              <a:off x="6549431" y="4005064"/>
              <a:ext cx="470841" cy="1159450"/>
              <a:chOff x="4977291" y="3984062"/>
              <a:chExt cx="470841" cy="1159450"/>
            </a:xfrm>
          </p:grpSpPr>
          <p:pic>
            <p:nvPicPr>
              <p:cNvPr id="656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7" name="656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6" name="49 Grupo"/>
            <p:cNvGrpSpPr/>
            <p:nvPr/>
          </p:nvGrpSpPr>
          <p:grpSpPr>
            <a:xfrm>
              <a:off x="7053487" y="4005064"/>
              <a:ext cx="470841" cy="1159450"/>
              <a:chOff x="4977291" y="3984062"/>
              <a:chExt cx="470841" cy="1159450"/>
            </a:xfrm>
          </p:grpSpPr>
          <p:pic>
            <p:nvPicPr>
              <p:cNvPr id="654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5" name="654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7" name="52 Grupo"/>
            <p:cNvGrpSpPr/>
            <p:nvPr/>
          </p:nvGrpSpPr>
          <p:grpSpPr>
            <a:xfrm>
              <a:off x="7557543" y="4005064"/>
              <a:ext cx="470841" cy="1159450"/>
              <a:chOff x="4977291" y="3984062"/>
              <a:chExt cx="470841" cy="1159450"/>
            </a:xfrm>
          </p:grpSpPr>
          <p:pic>
            <p:nvPicPr>
              <p:cNvPr id="652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3" name="652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grpSp>
          <p:nvGrpSpPr>
            <p:cNvPr id="648" name="55 Grupo"/>
            <p:cNvGrpSpPr/>
            <p:nvPr/>
          </p:nvGrpSpPr>
          <p:grpSpPr>
            <a:xfrm>
              <a:off x="8061599" y="4005064"/>
              <a:ext cx="470841" cy="1159450"/>
              <a:chOff x="4977291" y="3984062"/>
              <a:chExt cx="470841" cy="1159450"/>
            </a:xfrm>
          </p:grpSpPr>
          <p:pic>
            <p:nvPicPr>
              <p:cNvPr id="650" name="Picture 2" descr="http://www.exito.com/images/products/0000337200311072/0000337201718614_xl_a.jpg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 l="36540" t="4561" r="25661" b="2200"/>
              <a:stretch>
                <a:fillRect/>
              </a:stretch>
            </p:blipFill>
            <p:spPr bwMode="auto">
              <a:xfrm>
                <a:off x="4977291" y="3984062"/>
                <a:ext cx="470841" cy="115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1" name="650 Rectángulo"/>
              <p:cNvSpPr/>
              <p:nvPr/>
            </p:nvSpPr>
            <p:spPr>
              <a:xfrm>
                <a:off x="5076056" y="4653136"/>
                <a:ext cx="288032" cy="1980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649" name="648 Rectángulo"/>
            <p:cNvSpPr/>
            <p:nvPr/>
          </p:nvSpPr>
          <p:spPr>
            <a:xfrm>
              <a:off x="8388424" y="3861048"/>
              <a:ext cx="36004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941565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187624" y="4005064"/>
            <a:ext cx="66254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s-E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¿TE GUSTARÍA SER PARTE DE LA SOLUCIÓN Y ADEMÁS AHORRARTE EN EL AÑO MÁS DE $10,000 EN TAN SÓLO 11 PRODUCTOS BÁSICOS DE CASA?</a:t>
            </a:r>
          </a:p>
        </p:txBody>
      </p:sp>
      <p:pic>
        <p:nvPicPr>
          <p:cNvPr id="3" name="Picture 2" descr="http://amwaytoday.ru/wp-content/uploads/Amway-Home_domik-268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145026"/>
            <a:ext cx="2051720" cy="171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19672" y="4869160"/>
            <a:ext cx="5688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5" name="Freeform 11"/>
          <p:cNvSpPr>
            <a:spLocks/>
          </p:cNvSpPr>
          <p:nvPr/>
        </p:nvSpPr>
        <p:spPr bwMode="auto">
          <a:xfrm>
            <a:off x="381000" y="3505200"/>
            <a:ext cx="47625" cy="2997200"/>
          </a:xfrm>
          <a:custGeom>
            <a:avLst/>
            <a:gdLst>
              <a:gd name="T0" fmla="*/ 0 w 95"/>
              <a:gd name="T1" fmla="*/ 2147483647 h 19903"/>
              <a:gd name="T2" fmla="*/ 2147483647 w 95"/>
              <a:gd name="T3" fmla="*/ 2147483647 h 19903"/>
              <a:gd name="T4" fmla="*/ 2147483647 w 95"/>
              <a:gd name="T5" fmla="*/ 0 h 19903"/>
              <a:gd name="T6" fmla="*/ 2147483647 w 95"/>
              <a:gd name="T7" fmla="*/ 2147483647 h 19903"/>
              <a:gd name="T8" fmla="*/ 2147483647 w 95"/>
              <a:gd name="T9" fmla="*/ 2147483647 h 19903"/>
              <a:gd name="T10" fmla="*/ 2147483647 w 95"/>
              <a:gd name="T11" fmla="*/ 2147483647 h 19903"/>
              <a:gd name="T12" fmla="*/ 0 w 95"/>
              <a:gd name="T13" fmla="*/ 2147483647 h 199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"/>
              <a:gd name="T22" fmla="*/ 0 h 19903"/>
              <a:gd name="T23" fmla="*/ 95 w 95"/>
              <a:gd name="T24" fmla="*/ 19903 h 199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" h="19903">
                <a:moveTo>
                  <a:pt x="0" y="19858"/>
                </a:moveTo>
                <a:lnTo>
                  <a:pt x="5" y="45"/>
                </a:lnTo>
                <a:cubicBezTo>
                  <a:pt x="5" y="21"/>
                  <a:pt x="25" y="0"/>
                  <a:pt x="50" y="0"/>
                </a:cubicBezTo>
                <a:cubicBezTo>
                  <a:pt x="75" y="0"/>
                  <a:pt x="95" y="21"/>
                  <a:pt x="95" y="45"/>
                </a:cubicBezTo>
                <a:lnTo>
                  <a:pt x="90" y="19858"/>
                </a:lnTo>
                <a:cubicBezTo>
                  <a:pt x="90" y="19883"/>
                  <a:pt x="70" y="19903"/>
                  <a:pt x="45" y="19903"/>
                </a:cubicBezTo>
                <a:cubicBezTo>
                  <a:pt x="20" y="19903"/>
                  <a:pt x="0" y="19883"/>
                  <a:pt x="0" y="19858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152400" y="6172200"/>
            <a:ext cx="6858000" cy="76200"/>
          </a:xfrm>
          <a:custGeom>
            <a:avLst/>
            <a:gdLst>
              <a:gd name="T0" fmla="*/ 2147483647 w 21466"/>
              <a:gd name="T1" fmla="*/ 2147483647 h 95"/>
              <a:gd name="T2" fmla="*/ 2147483647 w 21466"/>
              <a:gd name="T3" fmla="*/ 2147483647 h 95"/>
              <a:gd name="T4" fmla="*/ 0 w 21466"/>
              <a:gd name="T5" fmla="*/ 2147483647 h 95"/>
              <a:gd name="T6" fmla="*/ 2147483647 w 21466"/>
              <a:gd name="T7" fmla="*/ 0 h 95"/>
              <a:gd name="T8" fmla="*/ 2147483647 w 21466"/>
              <a:gd name="T9" fmla="*/ 2147483647 h 95"/>
              <a:gd name="T10" fmla="*/ 2147483647 w 21466"/>
              <a:gd name="T11" fmla="*/ 2147483647 h 95"/>
              <a:gd name="T12" fmla="*/ 2147483647 w 21466"/>
              <a:gd name="T13" fmla="*/ 2147483647 h 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466"/>
              <a:gd name="T22" fmla="*/ 0 h 95"/>
              <a:gd name="T23" fmla="*/ 21466 w 21466"/>
              <a:gd name="T24" fmla="*/ 95 h 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466" h="95">
                <a:moveTo>
                  <a:pt x="21421" y="95"/>
                </a:moveTo>
                <a:lnTo>
                  <a:pt x="45" y="90"/>
                </a:lnTo>
                <a:cubicBezTo>
                  <a:pt x="21" y="90"/>
                  <a:pt x="0" y="69"/>
                  <a:pt x="0" y="45"/>
                </a:cubicBezTo>
                <a:cubicBezTo>
                  <a:pt x="0" y="20"/>
                  <a:pt x="21" y="0"/>
                  <a:pt x="45" y="0"/>
                </a:cubicBezTo>
                <a:lnTo>
                  <a:pt x="21421" y="5"/>
                </a:lnTo>
                <a:cubicBezTo>
                  <a:pt x="21445" y="5"/>
                  <a:pt x="21466" y="25"/>
                  <a:pt x="21466" y="50"/>
                </a:cubicBezTo>
                <a:cubicBezTo>
                  <a:pt x="21466" y="74"/>
                  <a:pt x="21445" y="95"/>
                  <a:pt x="21421" y="95"/>
                </a:cubicBezTo>
                <a:close/>
              </a:path>
            </a:pathLst>
          </a:custGeom>
          <a:solidFill>
            <a:srgbClr val="F1221D"/>
          </a:solidFill>
          <a:ln w="0" cap="flat">
            <a:solidFill>
              <a:srgbClr val="F1221D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528638" y="6353175"/>
            <a:ext cx="28336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CO" altLang="es-MX" dirty="0">
                <a:solidFill>
                  <a:srgbClr val="009900"/>
                </a:solidFill>
                <a:latin typeface="AvantGarGotItcTEEDem"/>
              </a:rPr>
              <a:t>HOGARES  ECOLÓGICOS</a:t>
            </a:r>
            <a:endParaRPr lang="es-CO" altLang="es-MX" dirty="0">
              <a:latin typeface="Calibri" pitchFamily="34" charset="0"/>
            </a:endParaRPr>
          </a:p>
        </p:txBody>
      </p:sp>
      <p:pic>
        <p:nvPicPr>
          <p:cNvPr id="8" name="Picture 2" descr="Resultado de imagen para AMWAY 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5467" y="188640"/>
            <a:ext cx="3642717" cy="36064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38365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Carrito de Compras ASP.NET y C# | codigo fu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5517232"/>
            <a:ext cx="1296144" cy="1296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6521</TotalTime>
  <Words>1488</Words>
  <Application>Microsoft Office PowerPoint</Application>
  <PresentationFormat>Presentación en pantalla (4:3)</PresentationFormat>
  <Paragraphs>264</Paragraphs>
  <Slides>22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Cherry Bombona</dc:creator>
  <cp:lastModifiedBy>delfinotrevino@gmail.com</cp:lastModifiedBy>
  <cp:revision>244</cp:revision>
  <cp:lastPrinted>2014-04-11T22:57:27Z</cp:lastPrinted>
  <dcterms:created xsi:type="dcterms:W3CDTF">2012-04-22T17:19:21Z</dcterms:created>
  <dcterms:modified xsi:type="dcterms:W3CDTF">2020-08-20T23:24:07Z</dcterms:modified>
</cp:coreProperties>
</file>